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9"/>
  </p:notesMasterIdLst>
  <p:sldIdLst>
    <p:sldId id="256" r:id="rId2"/>
    <p:sldId id="288" r:id="rId3"/>
    <p:sldId id="257" r:id="rId4"/>
    <p:sldId id="291" r:id="rId5"/>
    <p:sldId id="294" r:id="rId6"/>
    <p:sldId id="1954" r:id="rId7"/>
    <p:sldId id="259" r:id="rId8"/>
    <p:sldId id="260" r:id="rId9"/>
    <p:sldId id="281" r:id="rId10"/>
    <p:sldId id="270" r:id="rId11"/>
    <p:sldId id="261" r:id="rId12"/>
    <p:sldId id="262" r:id="rId13"/>
    <p:sldId id="274" r:id="rId14"/>
    <p:sldId id="289" r:id="rId15"/>
    <p:sldId id="271" r:id="rId16"/>
    <p:sldId id="283" r:id="rId17"/>
    <p:sldId id="290" r:id="rId18"/>
    <p:sldId id="1955" r:id="rId19"/>
    <p:sldId id="1956" r:id="rId20"/>
    <p:sldId id="285" r:id="rId21"/>
    <p:sldId id="265" r:id="rId22"/>
    <p:sldId id="277" r:id="rId23"/>
    <p:sldId id="263" r:id="rId24"/>
    <p:sldId id="267" r:id="rId25"/>
    <p:sldId id="278" r:id="rId26"/>
    <p:sldId id="273" r:id="rId27"/>
    <p:sldId id="195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3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autoAdjust="0"/>
  </p:normalViewPr>
  <p:slideViewPr>
    <p:cSldViewPr snapToGrid="0">
      <p:cViewPr varScale="1">
        <p:scale>
          <a:sx n="113" d="100"/>
          <a:sy n="113" d="100"/>
        </p:scale>
        <p:origin x="510" y="102"/>
      </p:cViewPr>
      <p:guideLst/>
    </p:cSldViewPr>
  </p:slideViewPr>
  <p:notesTextViewPr>
    <p:cViewPr>
      <p:scale>
        <a:sx n="1" d="1"/>
        <a:sy n="1" d="1"/>
      </p:scale>
      <p:origin x="0" y="0"/>
    </p:cViewPr>
  </p:notesTextViewPr>
  <p:sorterViewPr>
    <p:cViewPr>
      <p:scale>
        <a:sx n="100" d="100"/>
        <a:sy n="100" d="100"/>
      </p:scale>
      <p:origin x="0" y="-3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2E74F-0549-4E08-86D0-30127F824C1A}" type="datetimeFigureOut">
              <a:rPr lang="en-US" smtClean="0"/>
              <a:t>6/19/2024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DCF57-16C8-4D7C-B225-673A434FD9E3}" type="slidenum">
              <a:rPr lang="en-US" smtClean="0"/>
              <a:t>‹#›</a:t>
            </a:fld>
            <a:endParaRPr lang="en-US" dirty="0"/>
          </a:p>
        </p:txBody>
      </p:sp>
    </p:spTree>
    <p:extLst>
      <p:ext uri="{BB962C8B-B14F-4D97-AF65-F5344CB8AC3E}">
        <p14:creationId xmlns:p14="http://schemas.microsoft.com/office/powerpoint/2010/main" val="1579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BDCF57-16C8-4D7C-B225-673A434FD9E3}" type="slidenum">
              <a:rPr lang="en-US" smtClean="0"/>
              <a:t>1</a:t>
            </a:fld>
            <a:endParaRPr lang="en-US" dirty="0"/>
          </a:p>
        </p:txBody>
      </p:sp>
    </p:spTree>
    <p:extLst>
      <p:ext uri="{BB962C8B-B14F-4D97-AF65-F5344CB8AC3E}">
        <p14:creationId xmlns:p14="http://schemas.microsoft.com/office/powerpoint/2010/main" val="294319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DCF57-16C8-4D7C-B225-673A434FD9E3}" type="slidenum">
              <a:rPr lang="en-US" smtClean="0"/>
              <a:t>7</a:t>
            </a:fld>
            <a:endParaRPr lang="en-US" dirty="0"/>
          </a:p>
        </p:txBody>
      </p:sp>
    </p:spTree>
    <p:extLst>
      <p:ext uri="{BB962C8B-B14F-4D97-AF65-F5344CB8AC3E}">
        <p14:creationId xmlns:p14="http://schemas.microsoft.com/office/powerpoint/2010/main" val="231690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DCF57-16C8-4D7C-B225-673A434FD9E3}" type="slidenum">
              <a:rPr lang="en-US" smtClean="0"/>
              <a:t>11</a:t>
            </a:fld>
            <a:endParaRPr lang="en-US" dirty="0"/>
          </a:p>
        </p:txBody>
      </p:sp>
    </p:spTree>
    <p:extLst>
      <p:ext uri="{BB962C8B-B14F-4D97-AF65-F5344CB8AC3E}">
        <p14:creationId xmlns:p14="http://schemas.microsoft.com/office/powerpoint/2010/main" val="1882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DCF57-16C8-4D7C-B225-673A434FD9E3}" type="slidenum">
              <a:rPr lang="en-US" smtClean="0"/>
              <a:t>12</a:t>
            </a:fld>
            <a:endParaRPr lang="en-US" dirty="0"/>
          </a:p>
        </p:txBody>
      </p:sp>
    </p:spTree>
    <p:extLst>
      <p:ext uri="{BB962C8B-B14F-4D97-AF65-F5344CB8AC3E}">
        <p14:creationId xmlns:p14="http://schemas.microsoft.com/office/powerpoint/2010/main" val="321157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DCF57-16C8-4D7C-B225-673A434FD9E3}" type="slidenum">
              <a:rPr lang="en-US" smtClean="0"/>
              <a:t>23</a:t>
            </a:fld>
            <a:endParaRPr lang="en-US" dirty="0"/>
          </a:p>
        </p:txBody>
      </p:sp>
    </p:spTree>
    <p:extLst>
      <p:ext uri="{BB962C8B-B14F-4D97-AF65-F5344CB8AC3E}">
        <p14:creationId xmlns:p14="http://schemas.microsoft.com/office/powerpoint/2010/main" val="372158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DCF57-16C8-4D7C-B225-673A434FD9E3}" type="slidenum">
              <a:rPr lang="en-US" smtClean="0"/>
              <a:t>25</a:t>
            </a:fld>
            <a:endParaRPr lang="en-US" dirty="0"/>
          </a:p>
        </p:txBody>
      </p:sp>
    </p:spTree>
    <p:extLst>
      <p:ext uri="{BB962C8B-B14F-4D97-AF65-F5344CB8AC3E}">
        <p14:creationId xmlns:p14="http://schemas.microsoft.com/office/powerpoint/2010/main" val="238369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6/19/2024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800" y="4730606"/>
            <a:ext cx="12700000" cy="292388"/>
          </a:xfrm>
          <a:prstGeom prst="rect">
            <a:avLst/>
          </a:prstGeom>
        </p:spPr>
        <p:txBody>
          <a:bodyPr anchor="ct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46174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6/19/2024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6/19/2024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sternwyoming.edu/campus-map/exhibits-on-campus/dinosaurs.php"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travelwyoming.com/listings/natural-history-museu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hyperlink" Target="https://www.explorewy.com/explore/sightseeing-and-attractions/white-mountain-petroglyph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blm.gov/visit/killpecker-sand-dunes-open-play-are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Expedition_Island" TargetMode="External"/><Relationship Id="rId2" Type="http://schemas.openxmlformats.org/officeDocument/2006/relationships/hyperlink" Target="https://www.explorewy.com/explore/sightseeing-and-attractions/expedition-island" TargetMode="Externa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drive.google.com/open?id=1odwxncQE5v5rY3zqwc0h1KDLWsM&amp;usp=shari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sapporowy.com/" TargetMode="External"/><Relationship Id="rId2" Type="http://schemas.openxmlformats.org/officeDocument/2006/relationships/hyperlink" Target="https://bittercreekbrewing.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onpedrosfamilymexicanrestaurant.com/green-river-wy" TargetMode="External"/><Relationship Id="rId2" Type="http://schemas.openxmlformats.org/officeDocument/2006/relationships/hyperlink" Target="https://www.broadwayburgerstation.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oaltraincoffeedepo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hyperlink" Target="https://www.explorewy.com/travel-tools/itineraries/murals-downtown-rock-springs" TargetMode="External"/><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3" Type="http://schemas.openxmlformats.org/officeDocument/2006/relationships/image" Target="../media/image35.JPG"/><Relationship Id="rId7" Type="http://schemas.openxmlformats.org/officeDocument/2006/relationships/image" Target="../media/image27.jpg"/><Relationship Id="rId12" Type="http://schemas.openxmlformats.org/officeDocument/2006/relationships/image" Target="../media/image43.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2.jpg"/><Relationship Id="rId5" Type="http://schemas.openxmlformats.org/officeDocument/2006/relationships/image" Target="../media/image37.jpg"/><Relationship Id="rId10" Type="http://schemas.openxmlformats.org/officeDocument/2006/relationships/image" Target="../media/image41.jpg"/><Relationship Id="rId4" Type="http://schemas.openxmlformats.org/officeDocument/2006/relationships/image" Target="../media/image36.jpg"/><Relationship Id="rId9"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blm.gov/visit/pilot-butte-wild-horse-scenic-tour"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7094-48AA-7ED7-D11D-3D9977B5FEC1}"/>
              </a:ext>
            </a:extLst>
          </p:cNvPr>
          <p:cNvSpPr>
            <a:spLocks noGrp="1"/>
          </p:cNvSpPr>
          <p:nvPr>
            <p:ph type="ctrTitle"/>
          </p:nvPr>
        </p:nvSpPr>
        <p:spPr/>
        <p:txBody>
          <a:bodyPr/>
          <a:lstStyle/>
          <a:p>
            <a:r>
              <a:rPr lang="en-US" dirty="0"/>
              <a:t>Adventures Around Rock Springs and Green River</a:t>
            </a:r>
            <a:br>
              <a:rPr lang="en-US" dirty="0"/>
            </a:br>
            <a:endParaRPr lang="en-US" dirty="0"/>
          </a:p>
        </p:txBody>
      </p:sp>
      <p:sp>
        <p:nvSpPr>
          <p:cNvPr id="3" name="Subtitle 2">
            <a:extLst>
              <a:ext uri="{FF2B5EF4-FFF2-40B4-BE49-F238E27FC236}">
                <a16:creationId xmlns:a16="http://schemas.microsoft.com/office/drawing/2014/main" id="{54BBC9FB-FD58-45C0-9AED-9A1CA83B37E2}"/>
              </a:ext>
            </a:extLst>
          </p:cNvPr>
          <p:cNvSpPr>
            <a:spLocks noGrp="1"/>
          </p:cNvSpPr>
          <p:nvPr>
            <p:ph type="subTitle" idx="1"/>
          </p:nvPr>
        </p:nvSpPr>
        <p:spPr/>
        <p:txBody>
          <a:bodyPr>
            <a:normAutofit/>
          </a:bodyPr>
          <a:lstStyle/>
          <a:p>
            <a:r>
              <a:rPr lang="en-US" dirty="0"/>
              <a:t>Presentation by Jim and Paula Taylor</a:t>
            </a:r>
          </a:p>
          <a:p>
            <a:r>
              <a:rPr lang="en-US" dirty="0"/>
              <a:t>307-222-2121</a:t>
            </a:r>
          </a:p>
          <a:p>
            <a:r>
              <a:rPr lang="en-US" dirty="0"/>
              <a:t>1:00-2:00 Wednesday, June 19, 2024 in Small Hall</a:t>
            </a:r>
          </a:p>
          <a:p>
            <a:endParaRPr lang="en-US" dirty="0"/>
          </a:p>
        </p:txBody>
      </p:sp>
    </p:spTree>
    <p:extLst>
      <p:ext uri="{BB962C8B-B14F-4D97-AF65-F5344CB8AC3E}">
        <p14:creationId xmlns:p14="http://schemas.microsoft.com/office/powerpoint/2010/main" val="488799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nosaur skeleton in a room with windows&#10;&#10;Description automatically generated">
            <a:extLst>
              <a:ext uri="{FF2B5EF4-FFF2-40B4-BE49-F238E27FC236}">
                <a16:creationId xmlns:a16="http://schemas.microsoft.com/office/drawing/2014/main" id="{924E7D51-BE0A-78C1-1A04-89DE044A4500}"/>
              </a:ext>
            </a:extLst>
          </p:cNvPr>
          <p:cNvPicPr>
            <a:picLocks noChangeAspect="1"/>
          </p:cNvPicPr>
          <p:nvPr/>
        </p:nvPicPr>
        <p:blipFill>
          <a:blip r:embed="rId2"/>
          <a:stretch>
            <a:fillRect/>
          </a:stretch>
        </p:blipFill>
        <p:spPr>
          <a:xfrm>
            <a:off x="5787798" y="3429000"/>
            <a:ext cx="5105399" cy="3063240"/>
          </a:xfrm>
          <a:prstGeom prst="rect">
            <a:avLst/>
          </a:prstGeom>
        </p:spPr>
      </p:pic>
      <p:sp>
        <p:nvSpPr>
          <p:cNvPr id="2" name="Title 1">
            <a:extLst>
              <a:ext uri="{FF2B5EF4-FFF2-40B4-BE49-F238E27FC236}">
                <a16:creationId xmlns:a16="http://schemas.microsoft.com/office/drawing/2014/main" id="{A8CF2EFD-233F-13C0-BC2D-87D38E3D339E}"/>
              </a:ext>
            </a:extLst>
          </p:cNvPr>
          <p:cNvSpPr>
            <a:spLocks noGrp="1"/>
          </p:cNvSpPr>
          <p:nvPr>
            <p:ph type="title"/>
          </p:nvPr>
        </p:nvSpPr>
        <p:spPr>
          <a:xfrm>
            <a:off x="2624011" y="365760"/>
            <a:ext cx="5748528" cy="708423"/>
          </a:xfrm>
        </p:spPr>
        <p:txBody>
          <a:bodyPr>
            <a:normAutofit/>
          </a:bodyPr>
          <a:lstStyle/>
          <a:p>
            <a:r>
              <a:rPr lang="en-US" b="1" dirty="0"/>
              <a:t>Dinosaur Surprise!</a:t>
            </a:r>
            <a:endParaRPr lang="en-US" dirty="0"/>
          </a:p>
        </p:txBody>
      </p:sp>
      <p:sp>
        <p:nvSpPr>
          <p:cNvPr id="3" name="Content Placeholder 2">
            <a:extLst>
              <a:ext uri="{FF2B5EF4-FFF2-40B4-BE49-F238E27FC236}">
                <a16:creationId xmlns:a16="http://schemas.microsoft.com/office/drawing/2014/main" id="{A7A7A629-011F-E5ED-3E88-F5DD5EE32697}"/>
              </a:ext>
            </a:extLst>
          </p:cNvPr>
          <p:cNvSpPr>
            <a:spLocks noGrp="1"/>
          </p:cNvSpPr>
          <p:nvPr>
            <p:ph idx="1"/>
          </p:nvPr>
        </p:nvSpPr>
        <p:spPr>
          <a:xfrm>
            <a:off x="212436" y="1011916"/>
            <a:ext cx="10571678" cy="4234339"/>
          </a:xfrm>
        </p:spPr>
        <p:txBody>
          <a:bodyPr>
            <a:normAutofit/>
          </a:bodyPr>
          <a:lstStyle/>
          <a:p>
            <a:pPr marL="0" marR="0"/>
            <a:r>
              <a:rPr lang="en-US" sz="1800" dirty="0">
                <a:effectLst/>
                <a:latin typeface="Times New Roman" panose="02020603050405020304" pitchFamily="18" charset="0"/>
                <a:ea typeface="Times New Roman" panose="02020603050405020304" pitchFamily="18" charset="0"/>
              </a:rPr>
              <a:t>Western Wyoming Community College houses the Natural History Museum which includes five life sized dinosaur displays. They are the largest easily accessible collection of dinosaurs along I-80 from Chicago to San Francisco. There are also many other displays of regional fossils from Green River Formation fish to Oligocene lizards. Rock slabs showing interesting geological features also adorn the hallway walls. All displays are free and open to the public whenever the college is open.</a:t>
            </a:r>
          </a:p>
          <a:p>
            <a:pPr marL="0" marR="0"/>
            <a:r>
              <a:rPr lang="en-US" sz="1800" dirty="0">
                <a:effectLst/>
                <a:latin typeface="Times New Roman" panose="02020603050405020304" pitchFamily="18" charset="0"/>
                <a:ea typeface="Times New Roman" panose="02020603050405020304" pitchFamily="18" charset="0"/>
              </a:rPr>
              <a:t>Majority of Western Wyoming Community College is free to the public to tour and park.  </a:t>
            </a:r>
          </a:p>
          <a:p>
            <a:pPr marL="0" marR="0" indent="0">
              <a:spcBef>
                <a:spcPts val="0"/>
              </a:spcBef>
              <a:spcAft>
                <a:spcPts val="0"/>
              </a:spcAft>
              <a:buNone/>
            </a:pPr>
            <a:endParaRPr lang="en-US" kern="100" dirty="0">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2500 College Drive</a:t>
            </a:r>
          </a:p>
          <a:p>
            <a:pPr marL="0" marR="0" indent="0">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Rock Springs, WY</a:t>
            </a:r>
            <a:br>
              <a:rPr lang="en-US" sz="1600" dirty="0"/>
            </a:br>
            <a:endParaRPr lang="en-US" dirty="0"/>
          </a:p>
        </p:txBody>
      </p:sp>
      <p:sp>
        <p:nvSpPr>
          <p:cNvPr id="4" name="TextBox 3">
            <a:extLst>
              <a:ext uri="{FF2B5EF4-FFF2-40B4-BE49-F238E27FC236}">
                <a16:creationId xmlns:a16="http://schemas.microsoft.com/office/drawing/2014/main" id="{917B4C82-239B-D08B-9223-27224A5AD2BD}"/>
              </a:ext>
            </a:extLst>
          </p:cNvPr>
          <p:cNvSpPr txBox="1"/>
          <p:nvPr/>
        </p:nvSpPr>
        <p:spPr>
          <a:xfrm>
            <a:off x="103353" y="4191178"/>
            <a:ext cx="5419992" cy="1815882"/>
          </a:xfrm>
          <a:prstGeom prst="rect">
            <a:avLst/>
          </a:prstGeom>
          <a:noFill/>
        </p:spPr>
        <p:txBody>
          <a:bodyPr wrap="square" rtlCol="0">
            <a:spAutoFit/>
          </a:bodyPr>
          <a:lstStyle/>
          <a:p>
            <a:r>
              <a:rPr lang="en-US" sz="1800" dirty="0">
                <a:hlinkClick r:id="rId3"/>
              </a:rPr>
              <a:t>https://www.westernwyoming.edu/campus-map/exhibits-on-campus/dinosaurs.php</a:t>
            </a:r>
            <a:endParaRPr lang="en-US" sz="1800" dirty="0"/>
          </a:p>
          <a:p>
            <a:endParaRPr lang="en-US" sz="1800" dirty="0"/>
          </a:p>
          <a:p>
            <a:r>
              <a:rPr lang="en-US"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https://travelwyoming.com/listings/natural-history-museum/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8820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6464-9340-40D7-EAC4-6A3DFD1BE2BE}"/>
              </a:ext>
            </a:extLst>
          </p:cNvPr>
          <p:cNvSpPr>
            <a:spLocks noGrp="1"/>
          </p:cNvSpPr>
          <p:nvPr>
            <p:ph type="title"/>
          </p:nvPr>
        </p:nvSpPr>
        <p:spPr/>
        <p:txBody>
          <a:bodyPr/>
          <a:lstStyle/>
          <a:p>
            <a:r>
              <a:rPr lang="en-US" b="1" dirty="0"/>
              <a:t>White Mountain Petroglyphs</a:t>
            </a:r>
            <a:br>
              <a:rPr lang="en-US" b="1" dirty="0"/>
            </a:br>
            <a:endParaRPr lang="en-US" dirty="0"/>
          </a:p>
        </p:txBody>
      </p:sp>
      <p:pic>
        <p:nvPicPr>
          <p:cNvPr id="5" name="Content Placeholder 4" descr="A large rock formation with blue sky and clouds&#10;&#10;Description automatically generated">
            <a:extLst>
              <a:ext uri="{FF2B5EF4-FFF2-40B4-BE49-F238E27FC236}">
                <a16:creationId xmlns:a16="http://schemas.microsoft.com/office/drawing/2014/main" id="{9306F322-340C-D071-B1B6-61613962C18F}"/>
              </a:ext>
            </a:extLst>
          </p:cNvPr>
          <p:cNvPicPr>
            <a:picLocks noGrp="1" noChangeAspect="1"/>
          </p:cNvPicPr>
          <p:nvPr>
            <p:ph idx="1"/>
          </p:nvPr>
        </p:nvPicPr>
        <p:blipFill>
          <a:blip r:embed="rId3"/>
          <a:stretch>
            <a:fillRect/>
          </a:stretch>
        </p:blipFill>
        <p:spPr>
          <a:xfrm>
            <a:off x="6271137" y="3295203"/>
            <a:ext cx="4262715" cy="3197037"/>
          </a:xfrm>
        </p:spPr>
      </p:pic>
      <p:sp>
        <p:nvSpPr>
          <p:cNvPr id="7" name="TextBox 6">
            <a:extLst>
              <a:ext uri="{FF2B5EF4-FFF2-40B4-BE49-F238E27FC236}">
                <a16:creationId xmlns:a16="http://schemas.microsoft.com/office/drawing/2014/main" id="{8BC3F69F-8D27-A19B-1642-3FECF8B0198D}"/>
              </a:ext>
            </a:extLst>
          </p:cNvPr>
          <p:cNvSpPr txBox="1"/>
          <p:nvPr/>
        </p:nvSpPr>
        <p:spPr>
          <a:xfrm>
            <a:off x="204903" y="1201784"/>
            <a:ext cx="6620770" cy="3173946"/>
          </a:xfrm>
          <a:prstGeom prst="rect">
            <a:avLst/>
          </a:prstGeom>
          <a:noFill/>
        </p:spPr>
        <p:txBody>
          <a:bodyPr wrap="square">
            <a:spAutoFit/>
          </a:bodyPr>
          <a:lstStyle/>
          <a:p>
            <a:pPr marL="0" marR="0">
              <a:lnSpc>
                <a:spcPct val="107000"/>
              </a:lnSpc>
              <a:spcBef>
                <a:spcPts val="0"/>
              </a:spcBef>
              <a:spcAft>
                <a:spcPts val="800"/>
              </a:spcAft>
            </a:pPr>
            <a:r>
              <a:rPr lang="en-US" sz="2000" b="1" dirty="0">
                <a:solidFill>
                  <a:srgbClr val="002060"/>
                </a:solidFill>
              </a:rPr>
              <a:t>These petroglyphs were carved by the ancestors of present Plains and Great Basin Native American People. They include drawings of elk, buffalo, horses, teepees and several kinds of human figures.</a:t>
            </a:r>
            <a:br>
              <a:rPr lang="en-US" sz="2000" b="1" dirty="0">
                <a:solidFill>
                  <a:srgbClr val="002060"/>
                </a:solidFill>
              </a:rPr>
            </a:br>
            <a:endParaRPr lang="en-US" sz="2000" b="1" dirty="0">
              <a:solidFill>
                <a:srgbClr val="002060"/>
              </a:solidFill>
            </a:endParaRPr>
          </a:p>
          <a:p>
            <a:pPr marL="0" marR="0">
              <a:lnSpc>
                <a:spcPct val="107000"/>
              </a:lnSpc>
              <a:spcBef>
                <a:spcPts val="0"/>
              </a:spcBef>
              <a:spcAft>
                <a:spcPts val="800"/>
              </a:spcAft>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https://www.explorewy.com/explore/sightseeing-and-attractions/white-mountain-petroglyphs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b="1" dirty="0">
              <a:solidFill>
                <a:srgbClr val="002060"/>
              </a:solidFill>
            </a:endParaRPr>
          </a:p>
        </p:txBody>
      </p:sp>
      <p:pic>
        <p:nvPicPr>
          <p:cNvPr id="9" name="Picture 8" descr="A close-up of a rock carving&#10;&#10;Description automatically generated">
            <a:extLst>
              <a:ext uri="{FF2B5EF4-FFF2-40B4-BE49-F238E27FC236}">
                <a16:creationId xmlns:a16="http://schemas.microsoft.com/office/drawing/2014/main" id="{0D951E0F-B541-C528-1C6A-D0F94541A58E}"/>
              </a:ext>
            </a:extLst>
          </p:cNvPr>
          <p:cNvPicPr>
            <a:picLocks noChangeAspect="1"/>
          </p:cNvPicPr>
          <p:nvPr/>
        </p:nvPicPr>
        <p:blipFill>
          <a:blip r:embed="rId5"/>
          <a:stretch>
            <a:fillRect/>
          </a:stretch>
        </p:blipFill>
        <p:spPr>
          <a:xfrm>
            <a:off x="7028872" y="1104724"/>
            <a:ext cx="3894185" cy="2190479"/>
          </a:xfrm>
          <a:prstGeom prst="rect">
            <a:avLst/>
          </a:prstGeom>
        </p:spPr>
      </p:pic>
      <p:sp>
        <p:nvSpPr>
          <p:cNvPr id="12" name="TextBox 11">
            <a:extLst>
              <a:ext uri="{FF2B5EF4-FFF2-40B4-BE49-F238E27FC236}">
                <a16:creationId xmlns:a16="http://schemas.microsoft.com/office/drawing/2014/main" id="{0F8DA560-D2CD-DE3D-4A79-351861DBA87E}"/>
              </a:ext>
            </a:extLst>
          </p:cNvPr>
          <p:cNvSpPr txBox="1"/>
          <p:nvPr/>
        </p:nvSpPr>
        <p:spPr>
          <a:xfrm>
            <a:off x="204902" y="4272677"/>
            <a:ext cx="5891097" cy="2031325"/>
          </a:xfrm>
          <a:prstGeom prst="rect">
            <a:avLst/>
          </a:prstGeom>
          <a:noFill/>
        </p:spPr>
        <p:txBody>
          <a:bodyPr wrap="square" rtlCol="0">
            <a:spAutoFit/>
          </a:bodyPr>
          <a:lstStyle/>
          <a:p>
            <a:r>
              <a:rPr lang="en-US" dirty="0"/>
              <a:t>Directions</a:t>
            </a:r>
          </a:p>
          <a:p>
            <a:r>
              <a:rPr lang="en-US" dirty="0"/>
              <a:t>Take State Highway 191 north to mile marker 10. Go East on County 4-17 thirteen miles. Head West on the White Mountain Petroglyphs access route. It is three miles to the parking area. A 2/3 steep walking path leads through the pedestrian gate and to the site.</a:t>
            </a:r>
          </a:p>
        </p:txBody>
      </p:sp>
    </p:spTree>
    <p:extLst>
      <p:ext uri="{BB962C8B-B14F-4D97-AF65-F5344CB8AC3E}">
        <p14:creationId xmlns:p14="http://schemas.microsoft.com/office/powerpoint/2010/main" val="260671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ild on a skateboard on a sand hill&#10;&#10;Description automatically generated">
            <a:extLst>
              <a:ext uri="{FF2B5EF4-FFF2-40B4-BE49-F238E27FC236}">
                <a16:creationId xmlns:a16="http://schemas.microsoft.com/office/drawing/2014/main" id="{C9405414-C7D6-FB36-1B48-E6A268BD15D9}"/>
              </a:ext>
            </a:extLst>
          </p:cNvPr>
          <p:cNvPicPr>
            <a:picLocks noGrp="1" noChangeAspect="1"/>
          </p:cNvPicPr>
          <p:nvPr>
            <p:ph idx="1"/>
          </p:nvPr>
        </p:nvPicPr>
        <p:blipFill>
          <a:blip r:embed="rId3">
            <a:alphaModFix amt="44000"/>
          </a:blip>
          <a:stretch>
            <a:fillRect/>
          </a:stretch>
        </p:blipFill>
        <p:spPr bwMode="auto">
          <a:xfrm>
            <a:off x="1117599" y="29367"/>
            <a:ext cx="8918369" cy="67470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54B4BB-474E-A10A-5DC2-5145B8CB9C2B}"/>
              </a:ext>
            </a:extLst>
          </p:cNvPr>
          <p:cNvSpPr>
            <a:spLocks noGrp="1"/>
          </p:cNvSpPr>
          <p:nvPr>
            <p:ph type="title"/>
          </p:nvPr>
        </p:nvSpPr>
        <p:spPr/>
        <p:txBody>
          <a:bodyPr/>
          <a:lstStyle/>
          <a:p>
            <a:r>
              <a:rPr lang="en-US" b="1" dirty="0"/>
              <a:t>Surf the Killpecker Sand Dunes</a:t>
            </a:r>
            <a:br>
              <a:rPr lang="en-US" b="1" dirty="0"/>
            </a:br>
            <a:endParaRPr lang="en-US" dirty="0"/>
          </a:p>
        </p:txBody>
      </p:sp>
      <p:sp>
        <p:nvSpPr>
          <p:cNvPr id="8" name="TextBox 7">
            <a:extLst>
              <a:ext uri="{FF2B5EF4-FFF2-40B4-BE49-F238E27FC236}">
                <a16:creationId xmlns:a16="http://schemas.microsoft.com/office/drawing/2014/main" id="{CC0D1673-7E5D-3796-BB9E-D8ACC93961AB}"/>
              </a:ext>
            </a:extLst>
          </p:cNvPr>
          <p:cNvSpPr txBox="1"/>
          <p:nvPr/>
        </p:nvSpPr>
        <p:spPr>
          <a:xfrm>
            <a:off x="159658" y="1045029"/>
            <a:ext cx="11030856" cy="1815882"/>
          </a:xfrm>
          <a:prstGeom prst="rect">
            <a:avLst/>
          </a:prstGeom>
          <a:noFill/>
        </p:spPr>
        <p:txBody>
          <a:bodyPr wrap="square">
            <a:spAutoFit/>
          </a:bodyPr>
          <a:lstStyle/>
          <a:p>
            <a:r>
              <a:rPr lang="en-US" sz="1600" dirty="0"/>
              <a:t>One of the many highlights of desert topography is soft, warm sand, and </a:t>
            </a:r>
            <a:r>
              <a:rPr lang="en-US" sz="1600" dirty="0">
                <a:hlinkClick r:id="rId4"/>
              </a:rPr>
              <a:t>Killpecker Sand Dunes </a:t>
            </a:r>
            <a:r>
              <a:rPr lang="en-US" sz="1600" dirty="0"/>
              <a:t>has plenty of it. Located a little north of Rock Springs, the dunes offer everything an outdoorsy adrenaline-chaser could want, including excellent sand surfing, sand skiing, ATVing, and more.</a:t>
            </a:r>
          </a:p>
          <a:p>
            <a:r>
              <a:rPr lang="en-US" sz="1600" dirty="0"/>
              <a:t>But amid this reddish-gold outdoor oasis, a secret awaits you. When the sand is moved at Killpecker, it makes a sound like someone singing due to a deviation in grain size and shape. There are only seven dunes like this in the world, so come check it out.</a:t>
            </a:r>
          </a:p>
          <a:p>
            <a:r>
              <a:rPr lang="en-US" sz="1600" dirty="0"/>
              <a:t>Much like White Sands National Park you can Surf the dunes.</a:t>
            </a:r>
          </a:p>
        </p:txBody>
      </p:sp>
      <p:sp>
        <p:nvSpPr>
          <p:cNvPr id="9" name="TextBox 8">
            <a:extLst>
              <a:ext uri="{FF2B5EF4-FFF2-40B4-BE49-F238E27FC236}">
                <a16:creationId xmlns:a16="http://schemas.microsoft.com/office/drawing/2014/main" id="{48004183-3B1C-14BF-0A68-A64FD85383DA}"/>
              </a:ext>
            </a:extLst>
          </p:cNvPr>
          <p:cNvSpPr txBox="1"/>
          <p:nvPr/>
        </p:nvSpPr>
        <p:spPr>
          <a:xfrm>
            <a:off x="159658" y="4797308"/>
            <a:ext cx="11030856" cy="2031325"/>
          </a:xfrm>
          <a:prstGeom prst="rect">
            <a:avLst/>
          </a:prstGeom>
          <a:noFill/>
        </p:spPr>
        <p:txBody>
          <a:bodyPr wrap="square" rtlCol="0">
            <a:spAutoFit/>
          </a:bodyPr>
          <a:lstStyle/>
          <a:p>
            <a:r>
              <a:rPr lang="en-US" b="1" dirty="0">
                <a:solidFill>
                  <a:srgbClr val="1B33E5"/>
                </a:solidFill>
              </a:rPr>
              <a:t>Directions</a:t>
            </a:r>
          </a:p>
          <a:p>
            <a:r>
              <a:rPr lang="en-US" b="1" dirty="0">
                <a:solidFill>
                  <a:srgbClr val="1B33E5"/>
                </a:solidFill>
              </a:rPr>
              <a:t>OPEN PLAY AREA ACCESS </a:t>
            </a:r>
            <a:r>
              <a:rPr lang="en-US" b="1" dirty="0" err="1">
                <a:solidFill>
                  <a:srgbClr val="1B33E5"/>
                </a:solidFill>
              </a:rPr>
              <a:t>Access</a:t>
            </a:r>
            <a:r>
              <a:rPr lang="en-US" b="1" dirty="0">
                <a:solidFill>
                  <a:srgbClr val="1B33E5"/>
                </a:solidFill>
              </a:rPr>
              <a:t> is by the Tri-territory Road (County Road 4-17), which leaves U.S. Highway 191 approximately 12 miles north of Rock Springs.</a:t>
            </a:r>
            <a:br>
              <a:rPr lang="en-US" b="1" dirty="0">
                <a:solidFill>
                  <a:srgbClr val="1B33E5"/>
                </a:solidFill>
              </a:rPr>
            </a:br>
            <a:br>
              <a:rPr lang="en-US" b="1" dirty="0">
                <a:solidFill>
                  <a:srgbClr val="1B33E5"/>
                </a:solidFill>
              </a:rPr>
            </a:br>
            <a:r>
              <a:rPr lang="en-US" b="1" dirty="0">
                <a:solidFill>
                  <a:srgbClr val="1B33E5"/>
                </a:solidFill>
              </a:rPr>
              <a:t>CAMPGROUND Travel north on State Highway 191 from Rock Springs for 12 miles and turn right (east) on to County Road 4-17/Tri-Territory Loop Road for 20 miles. Turn north onto the Sand Dunes access road for 1 mile. </a:t>
            </a:r>
          </a:p>
        </p:txBody>
      </p:sp>
    </p:spTree>
    <p:extLst>
      <p:ext uri="{BB962C8B-B14F-4D97-AF65-F5344CB8AC3E}">
        <p14:creationId xmlns:p14="http://schemas.microsoft.com/office/powerpoint/2010/main" val="210919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01F7-2F88-F45E-3EE1-8A34ADC3EC66}"/>
              </a:ext>
            </a:extLst>
          </p:cNvPr>
          <p:cNvSpPr>
            <a:spLocks noGrp="1"/>
          </p:cNvSpPr>
          <p:nvPr>
            <p:ph type="title"/>
          </p:nvPr>
        </p:nvSpPr>
        <p:spPr>
          <a:xfrm>
            <a:off x="696263" y="279975"/>
            <a:ext cx="9692640" cy="795776"/>
          </a:xfrm>
        </p:spPr>
        <p:txBody>
          <a:bodyPr/>
          <a:lstStyle/>
          <a:p>
            <a:r>
              <a:rPr lang="en-US" dirty="0"/>
              <a:t>Expedition Island in Green River</a:t>
            </a:r>
          </a:p>
        </p:txBody>
      </p:sp>
      <p:sp>
        <p:nvSpPr>
          <p:cNvPr id="3" name="Content Placeholder 2">
            <a:extLst>
              <a:ext uri="{FF2B5EF4-FFF2-40B4-BE49-F238E27FC236}">
                <a16:creationId xmlns:a16="http://schemas.microsoft.com/office/drawing/2014/main" id="{C24DAB4D-73D8-C8B9-0E27-26808ADA40A3}"/>
              </a:ext>
            </a:extLst>
          </p:cNvPr>
          <p:cNvSpPr>
            <a:spLocks noGrp="1"/>
          </p:cNvSpPr>
          <p:nvPr>
            <p:ph idx="1"/>
          </p:nvPr>
        </p:nvSpPr>
        <p:spPr>
          <a:xfrm>
            <a:off x="592569" y="1253331"/>
            <a:ext cx="8595360" cy="5406087"/>
          </a:xfrm>
        </p:spPr>
        <p:txBody>
          <a:bodyPr>
            <a:normAutofit lnSpcReduction="10000"/>
          </a:bodyPr>
          <a:lstStyle/>
          <a:p>
            <a:r>
              <a:rPr lang="en-US" b="1" dirty="0"/>
              <a:t>History + Family Fun in the Middle of the Green River</a:t>
            </a:r>
          </a:p>
          <a:p>
            <a:r>
              <a:rPr lang="en-US" dirty="0"/>
              <a:t>Expedition Island is an island in the Green River at downtown Green River, Wyoming. This island oasis is the perfect spot for family picnics and Blue Ribbon trout fishing. It also serves as the ideal launching off point for tubing, kayaking and rafting on the river. </a:t>
            </a:r>
          </a:p>
          <a:p>
            <a:r>
              <a:rPr lang="en-US" dirty="0"/>
              <a:t>Take a stroll on the island’s beautiful Greenbelt Pathway while the kids monkey around on the playground. </a:t>
            </a:r>
          </a:p>
          <a:p>
            <a:r>
              <a:rPr lang="en-US" dirty="0"/>
              <a:t>Expedition Island is a National Historical Site due to its role as the starting point for two expeditions down the Green and Colorado Rivers led by Maj. Powell in 1869 and 1871. Powell began both trips near Expedition Island and mapped the river system, successfully documenting the Grand Canyon.  It’s generally considered that on these expeditions Powell completed the exploration of the last, large unknown land area in the continental United States.</a:t>
            </a:r>
          </a:p>
          <a:p>
            <a:r>
              <a:rPr lang="en-US" dirty="0"/>
              <a:t>Expedition Island Park is a 7.1 acre community park located at 475 South Second East Street. </a:t>
            </a:r>
          </a:p>
          <a:p>
            <a:pPr marL="0" marR="0">
              <a:lnSpc>
                <a:spcPct val="107000"/>
              </a:lnSpc>
              <a:spcBef>
                <a:spcPts val="0"/>
              </a:spcBef>
              <a:spcAft>
                <a:spcPts val="800"/>
              </a:spcAft>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https://www.explorewy.com/explore/sightseeing-and-attractions/expedition-island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https://en.wikipedia.org/wiki/Expedition_Island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bridge over a river&#10;&#10;Description automatically generated">
            <a:extLst>
              <a:ext uri="{FF2B5EF4-FFF2-40B4-BE49-F238E27FC236}">
                <a16:creationId xmlns:a16="http://schemas.microsoft.com/office/drawing/2014/main" id="{7EC08DCB-31D7-6573-4E90-27398AE707ED}"/>
              </a:ext>
            </a:extLst>
          </p:cNvPr>
          <p:cNvPicPr>
            <a:picLocks noChangeAspect="1"/>
          </p:cNvPicPr>
          <p:nvPr/>
        </p:nvPicPr>
        <p:blipFill>
          <a:blip r:embed="rId4"/>
          <a:stretch>
            <a:fillRect/>
          </a:stretch>
        </p:blipFill>
        <p:spPr>
          <a:xfrm rot="1250916">
            <a:off x="8940834" y="3699091"/>
            <a:ext cx="3492315" cy="2623335"/>
          </a:xfrm>
          <a:prstGeom prst="rect">
            <a:avLst/>
          </a:prstGeom>
        </p:spPr>
      </p:pic>
    </p:spTree>
    <p:extLst>
      <p:ext uri="{BB962C8B-B14F-4D97-AF65-F5344CB8AC3E}">
        <p14:creationId xmlns:p14="http://schemas.microsoft.com/office/powerpoint/2010/main" val="2857799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01F7-2F88-F45E-3EE1-8A34ADC3EC66}"/>
              </a:ext>
            </a:extLst>
          </p:cNvPr>
          <p:cNvSpPr>
            <a:spLocks noGrp="1"/>
          </p:cNvSpPr>
          <p:nvPr>
            <p:ph type="title"/>
          </p:nvPr>
        </p:nvSpPr>
        <p:spPr>
          <a:xfrm>
            <a:off x="1229032" y="365760"/>
            <a:ext cx="5997678" cy="1325562"/>
          </a:xfrm>
        </p:spPr>
        <p:txBody>
          <a:bodyPr>
            <a:normAutofit/>
          </a:bodyPr>
          <a:lstStyle/>
          <a:p>
            <a:pPr marL="0" marR="0">
              <a:spcBef>
                <a:spcPts val="0"/>
              </a:spcBef>
              <a:spcAft>
                <a:spcPts val="800"/>
              </a:spcAft>
            </a:pPr>
            <a:r>
              <a:rPr lang="en-US" b="1" kern="0">
                <a:effectLst/>
                <a:latin typeface="Times New Roman" panose="02020603050405020304" pitchFamily="18" charset="0"/>
                <a:ea typeface="Times New Roman" panose="02020603050405020304" pitchFamily="18" charset="0"/>
                <a:cs typeface="Times New Roman" panose="02020603050405020304" pitchFamily="18" charset="0"/>
              </a:rPr>
              <a:t>Green River Pathway System</a:t>
            </a:r>
            <a:endParaRPr lang="en-US"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24DAB4D-73D8-C8B9-0E27-26808ADA40A3}"/>
              </a:ext>
            </a:extLst>
          </p:cNvPr>
          <p:cNvSpPr>
            <a:spLocks noGrp="1"/>
          </p:cNvSpPr>
          <p:nvPr>
            <p:ph idx="1"/>
          </p:nvPr>
        </p:nvSpPr>
        <p:spPr>
          <a:xfrm>
            <a:off x="1211139" y="2005739"/>
            <a:ext cx="6015571" cy="4174398"/>
          </a:xfrm>
        </p:spPr>
        <p:txBody>
          <a:bodyPr>
            <a:normAutofit/>
          </a:bodyPr>
          <a:lstStyle/>
          <a:p>
            <a:pPr marL="0" marR="0">
              <a:spcBef>
                <a:spcPts val="0"/>
              </a:spcBef>
              <a:spcAft>
                <a:spcPts val="800"/>
              </a:spcAft>
            </a:pPr>
            <a:r>
              <a:rPr lang="en-US" kern="0">
                <a:effectLst/>
                <a:latin typeface="Times New Roman" panose="02020603050405020304" pitchFamily="18" charset="0"/>
                <a:ea typeface="Times New Roman" panose="02020603050405020304" pitchFamily="18" charset="0"/>
                <a:cs typeface="Times New Roman" panose="02020603050405020304" pitchFamily="18" charset="0"/>
              </a:rPr>
              <a:t>The City of Green River is home to over 12 miles of a series of connector trails that include the Greenbelt Trail System; which meanders alongside the banks of the Green River. So… get out of the house, take a walk, get on your bike, breathe the fresh air and enjoy the sunshine as you stroll along the pathway. Explore the pathways twisting and turning through the corporate limits of Green River; the Iowa Bridger, Upland and CIG/Conoco pipeline trails are comprised of 1.9 paved miles traversing through the residential areas or if you prefer taking your walk in an open space you might want to venture to Expedition Island park where you can begin your walk and take in a bit of the area history and nature.</a:t>
            </a: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u="sng" kern="0">
                <a:effectLst/>
                <a:latin typeface="Times New Roman" panose="02020603050405020304" pitchFamily="18" charset="0"/>
                <a:ea typeface="Times New Roman" panose="02020603050405020304" pitchFamily="18" charset="0"/>
                <a:cs typeface="Times New Roman" panose="02020603050405020304" pitchFamily="18" charset="0"/>
                <a:hlinkClick r:id="rId2"/>
              </a:rPr>
              <a:t>Pathway System Map</a:t>
            </a:r>
            <a:endParaRPr lang="en-US"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Riverside">
            <a:extLst>
              <a:ext uri="{FF2B5EF4-FFF2-40B4-BE49-F238E27FC236}">
                <a16:creationId xmlns:a16="http://schemas.microsoft.com/office/drawing/2014/main" id="{189C00AF-13C8-251C-6613-3D2649160AAE}"/>
              </a:ext>
            </a:extLst>
          </p:cNvPr>
          <p:cNvPicPr>
            <a:picLocks noChangeAspect="1"/>
          </p:cNvPicPr>
          <p:nvPr/>
        </p:nvPicPr>
        <p:blipFill rotWithShape="1">
          <a:blip r:embed="rId3">
            <a:extLst>
              <a:ext uri="{28A0092B-C50C-407E-A947-70E740481C1C}">
                <a14:useLocalDpi xmlns:a14="http://schemas.microsoft.com/office/drawing/2010/main" val="0"/>
              </a:ext>
            </a:extLst>
          </a:blip>
          <a:srcRect l="23309" r="23894"/>
          <a:stretch/>
        </p:blipFill>
        <p:spPr bwMode="auto">
          <a:xfrm>
            <a:off x="7538689" y="10"/>
            <a:ext cx="4653311" cy="6857990"/>
          </a:xfrm>
          <a:prstGeom prst="rect">
            <a:avLst/>
          </a:prstGeom>
          <a:noFill/>
        </p:spPr>
      </p:pic>
    </p:spTree>
    <p:extLst>
      <p:ext uri="{BB962C8B-B14F-4D97-AF65-F5344CB8AC3E}">
        <p14:creationId xmlns:p14="http://schemas.microsoft.com/office/powerpoint/2010/main" val="24096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21A9-370E-35E3-0630-ED5E2230FF8B}"/>
              </a:ext>
            </a:extLst>
          </p:cNvPr>
          <p:cNvSpPr>
            <a:spLocks noGrp="1"/>
          </p:cNvSpPr>
          <p:nvPr>
            <p:ph type="title"/>
          </p:nvPr>
        </p:nvSpPr>
        <p:spPr/>
        <p:txBody>
          <a:bodyPr/>
          <a:lstStyle/>
          <a:p>
            <a:r>
              <a:rPr lang="en-US" dirty="0"/>
              <a:t>J. C. Penny’s </a:t>
            </a:r>
          </a:p>
        </p:txBody>
      </p:sp>
      <p:sp>
        <p:nvSpPr>
          <p:cNvPr id="3" name="Content Placeholder 2">
            <a:extLst>
              <a:ext uri="{FF2B5EF4-FFF2-40B4-BE49-F238E27FC236}">
                <a16:creationId xmlns:a16="http://schemas.microsoft.com/office/drawing/2014/main" id="{B526860B-4566-C689-3E77-375932CDCE24}"/>
              </a:ext>
            </a:extLst>
          </p:cNvPr>
          <p:cNvSpPr>
            <a:spLocks noGrp="1"/>
          </p:cNvSpPr>
          <p:nvPr>
            <p:ph idx="1"/>
          </p:nvPr>
        </p:nvSpPr>
        <p:spPr/>
        <p:txBody>
          <a:bodyPr/>
          <a:lstStyle/>
          <a:p>
            <a:r>
              <a:rPr lang="en-US" dirty="0"/>
              <a:t>J.C. Penney was </a:t>
            </a:r>
            <a:r>
              <a:rPr lang="en-US" b="1" dirty="0"/>
              <a:t>founded in Kemmerer, Wyoming, in 1902 by James Cash Penney</a:t>
            </a:r>
            <a:r>
              <a:rPr lang="en-US" dirty="0"/>
              <a:t>. The first store, originally named The Golden Rule, set the standard by which he operated for over a century – to treat others as we would like to be treated.  He sold </a:t>
            </a:r>
            <a:r>
              <a:rPr lang="en-US" sz="1800" dirty="0">
                <a:effectLst/>
                <a:latin typeface="Times New Roman" panose="02020603050405020304" pitchFamily="18" charset="0"/>
                <a:ea typeface="Times New Roman" panose="02020603050405020304" pitchFamily="18" charset="0"/>
              </a:rPr>
              <a:t>a wide variety of good merchandise at reasonable prices. The first day of opening </a:t>
            </a:r>
            <a:r>
              <a:rPr lang="en-US" dirty="0">
                <a:latin typeface="Times New Roman" panose="02020603050405020304" pitchFamily="18" charset="0"/>
                <a:ea typeface="Times New Roman" panose="02020603050405020304" pitchFamily="18" charset="0"/>
              </a:rPr>
              <a:t>the store he sold $466.59 .  </a:t>
            </a:r>
            <a:r>
              <a:rPr lang="en-US" sz="1800" dirty="0">
                <a:effectLst/>
                <a:latin typeface="Times New Roman" panose="02020603050405020304" pitchFamily="18" charset="0"/>
                <a:ea typeface="Times New Roman" panose="02020603050405020304" pitchFamily="18" charset="0"/>
              </a:rPr>
              <a:t>After selling $29,000 in the first year he opened up other stores.  By 1920 he had 312 stores in the nation and by 1929, he had a booming catalog business.</a:t>
            </a:r>
          </a:p>
          <a:p>
            <a:endParaRPr lang="en-US" dirty="0"/>
          </a:p>
        </p:txBody>
      </p:sp>
      <p:pic>
        <p:nvPicPr>
          <p:cNvPr id="5" name="Picture 4" descr="A person holding a framed picture&#10;&#10;Description automatically generated">
            <a:extLst>
              <a:ext uri="{FF2B5EF4-FFF2-40B4-BE49-F238E27FC236}">
                <a16:creationId xmlns:a16="http://schemas.microsoft.com/office/drawing/2014/main" id="{C28A4348-871D-C17C-51D6-066F0C20B05F}"/>
              </a:ext>
            </a:extLst>
          </p:cNvPr>
          <p:cNvPicPr>
            <a:picLocks noChangeAspect="1"/>
          </p:cNvPicPr>
          <p:nvPr/>
        </p:nvPicPr>
        <p:blipFill>
          <a:blip r:embed="rId2"/>
          <a:stretch>
            <a:fillRect/>
          </a:stretch>
        </p:blipFill>
        <p:spPr>
          <a:xfrm>
            <a:off x="1093923" y="3839615"/>
            <a:ext cx="3375439" cy="2695597"/>
          </a:xfrm>
          <a:prstGeom prst="rect">
            <a:avLst/>
          </a:prstGeom>
        </p:spPr>
      </p:pic>
      <p:pic>
        <p:nvPicPr>
          <p:cNvPr id="7" name="Picture 6" descr="A white picket fence next to a house">
            <a:extLst>
              <a:ext uri="{FF2B5EF4-FFF2-40B4-BE49-F238E27FC236}">
                <a16:creationId xmlns:a16="http://schemas.microsoft.com/office/drawing/2014/main" id="{EB67FB85-AC58-6DDB-8F24-6BBF811E3D4D}"/>
              </a:ext>
            </a:extLst>
          </p:cNvPr>
          <p:cNvPicPr>
            <a:picLocks noChangeAspect="1"/>
          </p:cNvPicPr>
          <p:nvPr/>
        </p:nvPicPr>
        <p:blipFill>
          <a:blip r:embed="rId3"/>
          <a:stretch>
            <a:fillRect/>
          </a:stretch>
        </p:blipFill>
        <p:spPr>
          <a:xfrm>
            <a:off x="6509114" y="3516828"/>
            <a:ext cx="4449503" cy="3341172"/>
          </a:xfrm>
          <a:prstGeom prst="rect">
            <a:avLst/>
          </a:prstGeom>
        </p:spPr>
      </p:pic>
    </p:spTree>
    <p:extLst>
      <p:ext uri="{BB962C8B-B14F-4D97-AF65-F5344CB8AC3E}">
        <p14:creationId xmlns:p14="http://schemas.microsoft.com/office/powerpoint/2010/main" val="255349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E62C-6582-04FD-3455-78A9ED343BD7}"/>
              </a:ext>
            </a:extLst>
          </p:cNvPr>
          <p:cNvSpPr>
            <a:spLocks noGrp="1"/>
          </p:cNvSpPr>
          <p:nvPr>
            <p:ph type="title"/>
          </p:nvPr>
        </p:nvSpPr>
        <p:spPr>
          <a:xfrm>
            <a:off x="982980" y="382693"/>
            <a:ext cx="9692640" cy="1325562"/>
          </a:xfrm>
        </p:spPr>
        <p:txBody>
          <a:bodyPr>
            <a:normAutofit/>
          </a:bodyPr>
          <a:lstStyle/>
          <a:p>
            <a:r>
              <a:rPr lang="en-US" dirty="0" err="1">
                <a:effectLst/>
                <a:latin typeface="Century Schoolbook" panose="02040604050505020304" pitchFamily="18" charset="0"/>
                <a:ea typeface="Aptos" panose="020B0004020202020204" pitchFamily="34" charset="0"/>
                <a:cs typeface="Times New Roman" panose="02020603050405020304" pitchFamily="18" charset="0"/>
              </a:rPr>
              <a:t>Seedskadee</a:t>
            </a:r>
            <a:r>
              <a:rPr lang="en-US" dirty="0">
                <a:effectLst/>
                <a:latin typeface="Century Schoolbook" panose="02040604050505020304" pitchFamily="18" charset="0"/>
                <a:ea typeface="Aptos" panose="020B0004020202020204" pitchFamily="34" charset="0"/>
                <a:cs typeface="Times New Roman" panose="02020603050405020304" pitchFamily="18" charset="0"/>
              </a:rPr>
              <a:t> National Wildlife Refuge </a:t>
            </a:r>
            <a:endParaRPr lang="en-US" dirty="0">
              <a:latin typeface="Century Schoolbook" panose="02040604050505020304" pitchFamily="18" charset="0"/>
            </a:endParaRPr>
          </a:p>
        </p:txBody>
      </p:sp>
      <p:sp>
        <p:nvSpPr>
          <p:cNvPr id="3" name="TextBox 2">
            <a:extLst>
              <a:ext uri="{FF2B5EF4-FFF2-40B4-BE49-F238E27FC236}">
                <a16:creationId xmlns:a16="http://schemas.microsoft.com/office/drawing/2014/main" id="{734F92B5-3AB9-B407-4718-1A77EDB76918}"/>
              </a:ext>
            </a:extLst>
          </p:cNvPr>
          <p:cNvSpPr txBox="1"/>
          <p:nvPr/>
        </p:nvSpPr>
        <p:spPr>
          <a:xfrm>
            <a:off x="510988" y="1990164"/>
            <a:ext cx="10636624" cy="3416320"/>
          </a:xfrm>
          <a:prstGeom prst="rect">
            <a:avLst/>
          </a:prstGeom>
          <a:noFill/>
        </p:spPr>
        <p:txBody>
          <a:bodyPr wrap="square" rtlCol="0">
            <a:spAutoFit/>
          </a:bodyPr>
          <a:lstStyle/>
          <a:p>
            <a:pPr marL="0" marR="0"/>
            <a:r>
              <a:rPr lang="en-US" sz="1800" dirty="0">
                <a:effectLst/>
                <a:latin typeface="Times New Roman" panose="02020603050405020304" pitchFamily="18" charset="0"/>
                <a:ea typeface="Times New Roman" panose="02020603050405020304" pitchFamily="18" charset="0"/>
              </a:rPr>
              <a:t>The name </a:t>
            </a:r>
            <a:r>
              <a:rPr lang="en-US" sz="1800" dirty="0" err="1">
                <a:effectLst/>
                <a:latin typeface="Times New Roman" panose="02020603050405020304" pitchFamily="18" charset="0"/>
                <a:ea typeface="Times New Roman" panose="02020603050405020304" pitchFamily="18" charset="0"/>
              </a:rPr>
              <a:t>Seedskadee</a:t>
            </a:r>
            <a:r>
              <a:rPr lang="en-US" sz="1800" dirty="0">
                <a:effectLst/>
                <a:latin typeface="Times New Roman" panose="02020603050405020304" pitchFamily="18" charset="0"/>
                <a:ea typeface="Times New Roman" panose="02020603050405020304" pitchFamily="18" charset="0"/>
              </a:rPr>
              <a:t> originated from local tribes' word "Sisk-a-dee-</a:t>
            </a:r>
            <a:r>
              <a:rPr lang="en-US" sz="1800" dirty="0" err="1">
                <a:effectLst/>
                <a:latin typeface="Times New Roman" panose="02020603050405020304" pitchFamily="18" charset="0"/>
                <a:ea typeface="Times New Roman" panose="02020603050405020304" pitchFamily="18" charset="0"/>
              </a:rPr>
              <a:t>agie</a:t>
            </a:r>
            <a:r>
              <a:rPr lang="en-US" sz="1800" dirty="0">
                <a:effectLst/>
                <a:latin typeface="Times New Roman" panose="02020603050405020304" pitchFamily="18" charset="0"/>
                <a:ea typeface="Times New Roman" panose="02020603050405020304" pitchFamily="18" charset="0"/>
              </a:rPr>
              <a:t>" meaning "river of the prairie hen." The 26,210 acre Refuge protects a mosaic of riparian , wetland, and upland shrub habitats along 36 miles of the Green River in southwest Wyoming. The area was used by nomadic Indian tribes, fur trappers, and early pioneers. Thousands of pioneers crossed the treacherous Green River on what is now </a:t>
            </a:r>
            <a:r>
              <a:rPr lang="en-US" sz="1800" dirty="0" err="1">
                <a:effectLst/>
                <a:latin typeface="Times New Roman" panose="02020603050405020304" pitchFamily="18" charset="0"/>
                <a:ea typeface="Times New Roman" panose="02020603050405020304" pitchFamily="18" charset="0"/>
              </a:rPr>
              <a:t>Seedskadee</a:t>
            </a:r>
            <a:r>
              <a:rPr lang="en-US" sz="1800" dirty="0">
                <a:effectLst/>
                <a:latin typeface="Times New Roman" panose="02020603050405020304" pitchFamily="18" charset="0"/>
                <a:ea typeface="Times New Roman" panose="02020603050405020304" pitchFamily="18" charset="0"/>
              </a:rPr>
              <a:t> National Wildlife Refuge. The Oregon, Mormon, and California Trails, as well as the Pony Express Route, which all cross the refuge, have been designated as National Historic Trails by Congress. Jim Bridger and others operated ferries on the Green In the 1840's and 1850's. To this day, some of the trails can be traced across the Refuge by their ruts.  </a:t>
            </a:r>
          </a:p>
          <a:p>
            <a:pPr marL="0" marR="0"/>
            <a:endParaRPr lang="en-US" dirty="0">
              <a:latin typeface="Times New Roman" panose="02020603050405020304" pitchFamily="18" charset="0"/>
              <a:ea typeface="Times New Roman" panose="02020603050405020304" pitchFamily="18" charset="0"/>
            </a:endParaRPr>
          </a:p>
          <a:p>
            <a:r>
              <a:rPr lang="en-US" sz="1800" dirty="0" err="1">
                <a:effectLst/>
                <a:latin typeface="Times New Roman" panose="02020603050405020304" pitchFamily="18" charset="0"/>
                <a:ea typeface="Times New Roman" panose="02020603050405020304" pitchFamily="18" charset="0"/>
              </a:rPr>
              <a:t>Seedskadee</a:t>
            </a:r>
            <a:r>
              <a:rPr lang="en-US" sz="1800" dirty="0">
                <a:effectLst/>
                <a:latin typeface="Times New Roman" panose="02020603050405020304" pitchFamily="18" charset="0"/>
                <a:ea typeface="Times New Roman" panose="02020603050405020304" pitchFamily="18" charset="0"/>
              </a:rPr>
              <a:t> National Wildlife Refuge was established in 1965. The </a:t>
            </a:r>
            <a:r>
              <a:rPr lang="en-US" sz="1800" dirty="0" err="1">
                <a:effectLst/>
                <a:latin typeface="Times New Roman" panose="02020603050405020304" pitchFamily="18" charset="0"/>
                <a:ea typeface="Times New Roman" panose="02020603050405020304" pitchFamily="18" charset="0"/>
              </a:rPr>
              <a:t>Seedskadee</a:t>
            </a:r>
            <a:r>
              <a:rPr lang="en-US" sz="1800" dirty="0">
                <a:effectLst/>
                <a:latin typeface="Times New Roman" panose="02020603050405020304" pitchFamily="18" charset="0"/>
                <a:ea typeface="Times New Roman" panose="02020603050405020304" pitchFamily="18" charset="0"/>
              </a:rPr>
              <a:t> Reclamation Act of 1958 specifically authorized acquisition of lands for </a:t>
            </a:r>
            <a:r>
              <a:rPr lang="en-US" sz="1800" dirty="0" err="1">
                <a:effectLst/>
                <a:latin typeface="Times New Roman" panose="02020603050405020304" pitchFamily="18" charset="0"/>
                <a:ea typeface="Times New Roman" panose="02020603050405020304" pitchFamily="18" charset="0"/>
              </a:rPr>
              <a:t>Seedskadee</a:t>
            </a:r>
            <a:r>
              <a:rPr lang="en-US" sz="1800" dirty="0">
                <a:effectLst/>
                <a:latin typeface="Times New Roman" panose="02020603050405020304" pitchFamily="18" charset="0"/>
                <a:ea typeface="Times New Roman" panose="02020603050405020304" pitchFamily="18" charset="0"/>
              </a:rPr>
              <a:t> National Wildlife Refuge. </a:t>
            </a:r>
          </a:p>
          <a:p>
            <a:endParaRPr lang="en-US" sz="1800" dirty="0">
              <a:effectLst/>
              <a:latin typeface="Times New Roman" panose="02020603050405020304" pitchFamily="18" charset="0"/>
              <a:ea typeface="Times New Roman" panose="02020603050405020304" pitchFamily="18" charset="0"/>
            </a:endParaRPr>
          </a:p>
          <a:p>
            <a:r>
              <a:rPr lang="en-US" sz="1800" dirty="0" err="1">
                <a:effectLst/>
                <a:latin typeface="Times New Roman" panose="02020603050405020304" pitchFamily="18" charset="0"/>
                <a:ea typeface="Times New Roman" panose="02020603050405020304" pitchFamily="18" charset="0"/>
              </a:rPr>
              <a:t>Seedskadee</a:t>
            </a:r>
            <a:r>
              <a:rPr lang="en-US" sz="1800" dirty="0">
                <a:effectLst/>
                <a:latin typeface="Times New Roman" panose="02020603050405020304" pitchFamily="18" charset="0"/>
                <a:ea typeface="Times New Roman" panose="02020603050405020304" pitchFamily="18" charset="0"/>
              </a:rPr>
              <a:t> Rd, Green River, WY 82935</a:t>
            </a:r>
          </a:p>
        </p:txBody>
      </p:sp>
    </p:spTree>
    <p:extLst>
      <p:ext uri="{BB962C8B-B14F-4D97-AF65-F5344CB8AC3E}">
        <p14:creationId xmlns:p14="http://schemas.microsoft.com/office/powerpoint/2010/main" val="771393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21A9-370E-35E3-0630-ED5E2230FF8B}"/>
              </a:ext>
            </a:extLst>
          </p:cNvPr>
          <p:cNvSpPr>
            <a:spLocks noGrp="1"/>
          </p:cNvSpPr>
          <p:nvPr>
            <p:ph type="title"/>
          </p:nvPr>
        </p:nvSpPr>
        <p:spPr>
          <a:xfrm>
            <a:off x="3399536" y="365760"/>
            <a:ext cx="5392928" cy="779549"/>
          </a:xfrm>
        </p:spPr>
        <p:txBody>
          <a:bodyPr>
            <a:normAutofit/>
          </a:bodyPr>
          <a:lstStyle/>
          <a:p>
            <a:r>
              <a:rPr lang="en-US" dirty="0"/>
              <a:t>Local Area Business</a:t>
            </a:r>
          </a:p>
        </p:txBody>
      </p:sp>
      <p:sp>
        <p:nvSpPr>
          <p:cNvPr id="3" name="Content Placeholder 2">
            <a:extLst>
              <a:ext uri="{FF2B5EF4-FFF2-40B4-BE49-F238E27FC236}">
                <a16:creationId xmlns:a16="http://schemas.microsoft.com/office/drawing/2014/main" id="{B526860B-4566-C689-3E77-375932CDCE24}"/>
              </a:ext>
            </a:extLst>
          </p:cNvPr>
          <p:cNvSpPr>
            <a:spLocks noGrp="1"/>
          </p:cNvSpPr>
          <p:nvPr>
            <p:ph idx="1"/>
          </p:nvPr>
        </p:nvSpPr>
        <p:spPr>
          <a:xfrm>
            <a:off x="164592" y="1145309"/>
            <a:ext cx="10789920" cy="5430981"/>
          </a:xfrm>
        </p:spPr>
        <p:txBody>
          <a:bodyPr>
            <a:normAutofit/>
          </a:bodyPr>
          <a:lstStyle/>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Bitter Creek Brewing in Rock Springs – Great food and brews</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604 Broadway St, Rock Springs, WY 82901-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https://bittercreekbrewing.com/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Badass Brews Brewery in Green River – Great beers – Local miner and her veteran husband run it.</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98 N 1st E St, Green River, WY 82935 </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Thai Chef 9 – Thai food, Great food!! - Don’t judge a book by it’s cover - very close to the Events complex</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1758 Elk St, Rock Springs, WY 82901</a:t>
            </a: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Sapporo – Japanese Steak House – Hibachi, Sushi, Full Bar, -</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2461 Foothill Blvd, Rock Springs, WY 82901 -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http://www.sapporowy.com/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96726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21A9-370E-35E3-0630-ED5E2230FF8B}"/>
              </a:ext>
            </a:extLst>
          </p:cNvPr>
          <p:cNvSpPr>
            <a:spLocks noGrp="1"/>
          </p:cNvSpPr>
          <p:nvPr>
            <p:ph type="title"/>
          </p:nvPr>
        </p:nvSpPr>
        <p:spPr>
          <a:xfrm>
            <a:off x="3134952" y="416560"/>
            <a:ext cx="4849199" cy="514773"/>
          </a:xfrm>
        </p:spPr>
        <p:txBody>
          <a:bodyPr>
            <a:normAutofit fontScale="90000"/>
          </a:bodyPr>
          <a:lstStyle/>
          <a:p>
            <a:r>
              <a:rPr lang="en-US" dirty="0"/>
              <a:t>Local Area Business</a:t>
            </a:r>
          </a:p>
        </p:txBody>
      </p:sp>
      <p:sp>
        <p:nvSpPr>
          <p:cNvPr id="3" name="Content Placeholder 2">
            <a:extLst>
              <a:ext uri="{FF2B5EF4-FFF2-40B4-BE49-F238E27FC236}">
                <a16:creationId xmlns:a16="http://schemas.microsoft.com/office/drawing/2014/main" id="{B526860B-4566-C689-3E77-375932CDCE24}"/>
              </a:ext>
            </a:extLst>
          </p:cNvPr>
          <p:cNvSpPr>
            <a:spLocks noGrp="1"/>
          </p:cNvSpPr>
          <p:nvPr>
            <p:ph idx="1"/>
          </p:nvPr>
        </p:nvSpPr>
        <p:spPr>
          <a:xfrm>
            <a:off x="164592" y="1145309"/>
            <a:ext cx="10789920" cy="5430981"/>
          </a:xfrm>
        </p:spPr>
        <p:txBody>
          <a:bodyPr>
            <a:normAutofit/>
          </a:bodyPr>
          <a:lstStyle/>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Casa Chavez Mexican Restaurant – another don’t judge the book by it’s cover</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744 Pilot Butte Ave, Rock Springs, WY 82901</a:t>
            </a: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Broadway burger Station Rock Springs – 50’s Diner Shacks Malts Frys - Best hamburger in Wyoming – Also a sponsor of Escapade</a:t>
            </a:r>
          </a:p>
          <a:p>
            <a:pPr marL="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628 Broadway St, Rock Springs, WY 82901</a:t>
            </a:r>
          </a:p>
          <a:p>
            <a:pPr marL="0" indent="0">
              <a:lnSpc>
                <a:spcPct val="107000"/>
              </a:lnSpc>
              <a:spcBef>
                <a:spcPts val="0"/>
              </a:spcBef>
              <a:spcAft>
                <a:spcPts val="800"/>
              </a:spcAft>
              <a:buNone/>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https://www.broadwayburgerstation.com/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Don Pedro’s Family Mexican Restaurant – Best Mexican food in the area - Getting to it, is a bit strange. It is behind the Harley Davidson Dealership in Green River</a:t>
            </a:r>
            <a:endParaRPr lang="en-US" dirty="0"/>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520 Wilkes Dr #10, Green River, WY 82935 </a:t>
            </a:r>
          </a:p>
          <a:p>
            <a:pPr marL="0" marR="0" indent="0">
              <a:lnSpc>
                <a:spcPct val="107000"/>
              </a:lnSpc>
              <a:spcBef>
                <a:spcPts val="0"/>
              </a:spcBef>
              <a:spcAft>
                <a:spcPts val="800"/>
              </a:spcAft>
              <a:buNone/>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https://www.donpedrosfamilymexicanrestaurant.com/green-river-wy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10919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21A9-370E-35E3-0630-ED5E2230FF8B}"/>
              </a:ext>
            </a:extLst>
          </p:cNvPr>
          <p:cNvSpPr>
            <a:spLocks noGrp="1"/>
          </p:cNvSpPr>
          <p:nvPr>
            <p:ph type="title"/>
          </p:nvPr>
        </p:nvSpPr>
        <p:spPr>
          <a:xfrm>
            <a:off x="3134952" y="416560"/>
            <a:ext cx="4849199" cy="514773"/>
          </a:xfrm>
        </p:spPr>
        <p:txBody>
          <a:bodyPr>
            <a:normAutofit fontScale="90000"/>
          </a:bodyPr>
          <a:lstStyle/>
          <a:p>
            <a:r>
              <a:rPr lang="en-US" dirty="0"/>
              <a:t>Local Area Business</a:t>
            </a:r>
          </a:p>
        </p:txBody>
      </p:sp>
      <p:sp>
        <p:nvSpPr>
          <p:cNvPr id="3" name="Content Placeholder 2">
            <a:extLst>
              <a:ext uri="{FF2B5EF4-FFF2-40B4-BE49-F238E27FC236}">
                <a16:creationId xmlns:a16="http://schemas.microsoft.com/office/drawing/2014/main" id="{B526860B-4566-C689-3E77-375932CDCE24}"/>
              </a:ext>
            </a:extLst>
          </p:cNvPr>
          <p:cNvSpPr>
            <a:spLocks noGrp="1"/>
          </p:cNvSpPr>
          <p:nvPr>
            <p:ph idx="1"/>
          </p:nvPr>
        </p:nvSpPr>
        <p:spPr>
          <a:xfrm>
            <a:off x="164592" y="1145309"/>
            <a:ext cx="10789920" cy="5430981"/>
          </a:xfrm>
        </p:spPr>
        <p:txBody>
          <a:bodyPr>
            <a:normAutofit lnSpcReduction="10000"/>
          </a:bodyPr>
          <a:lstStyle/>
          <a:p>
            <a:pPr marL="0" marR="0" indent="0">
              <a:lnSpc>
                <a:spcPct val="107000"/>
              </a:lnSpc>
              <a:spcBef>
                <a:spcPts val="0"/>
              </a:spcBef>
              <a:spcAft>
                <a:spcPts val="800"/>
              </a:spcAft>
              <a:buNone/>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Fastfood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Taco Time in Rock Springs and Green River</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1639 Elk St, Rock Springs, WY 82901</a:t>
            </a:r>
          </a:p>
          <a:p>
            <a:pPr marL="0" marR="0" indent="0">
              <a:lnSpc>
                <a:spcPct val="107000"/>
              </a:lnSpc>
              <a:spcBef>
                <a:spcPts val="0"/>
              </a:spcBef>
              <a:spcAft>
                <a:spcPts val="8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Arctic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Circle – Black Angus Pastrami and Swiss!!!!</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445 E Flaming Gorge Way, Green River, WY 82935</a:t>
            </a: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Stellar Coffee and Ice Cream Shop in Green River – Best coffee in the area IMHO.</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705 Uinta Dr Ste A, Green River, WY 82935</a:t>
            </a: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Coal Train Coffee Depot – In the old train Depot in Rock Springs – Best coffee in Rock Springs - sit down great atmosphere </a:t>
            </a:r>
            <a:r>
              <a:rPr lang="en-US" kern="100" dirty="0">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https://www.coaltraincoffeedepot.com/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Hooligans Espresso - Best drive through coffee in Rock Springs</a:t>
            </a:r>
          </a:p>
          <a:p>
            <a:pPr marL="0" marR="0" indent="0">
              <a:lnSpc>
                <a:spcPct val="107000"/>
              </a:lnSpc>
              <a:spcBef>
                <a:spcPts val="0"/>
              </a:spcBef>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1481 Dewar Dr, Rock Springs, WY 82901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7781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7094-48AA-7ED7-D11D-3D9977B5FEC1}"/>
              </a:ext>
            </a:extLst>
          </p:cNvPr>
          <p:cNvSpPr>
            <a:spLocks noGrp="1"/>
          </p:cNvSpPr>
          <p:nvPr>
            <p:ph type="ctrTitle"/>
          </p:nvPr>
        </p:nvSpPr>
        <p:spPr>
          <a:xfrm>
            <a:off x="1261872" y="906236"/>
            <a:ext cx="9418320" cy="1232807"/>
          </a:xfrm>
        </p:spPr>
        <p:txBody>
          <a:bodyPr>
            <a:normAutofit/>
          </a:bodyPr>
          <a:lstStyle/>
          <a:p>
            <a:r>
              <a:rPr lang="en-US" dirty="0"/>
              <a:t>About US</a:t>
            </a:r>
          </a:p>
        </p:txBody>
      </p:sp>
      <p:sp>
        <p:nvSpPr>
          <p:cNvPr id="3" name="Subtitle 2">
            <a:extLst>
              <a:ext uri="{FF2B5EF4-FFF2-40B4-BE49-F238E27FC236}">
                <a16:creationId xmlns:a16="http://schemas.microsoft.com/office/drawing/2014/main" id="{54BBC9FB-FD58-45C0-9AED-9A1CA83B37E2}"/>
              </a:ext>
            </a:extLst>
          </p:cNvPr>
          <p:cNvSpPr>
            <a:spLocks noGrp="1"/>
          </p:cNvSpPr>
          <p:nvPr>
            <p:ph type="subTitle" idx="1"/>
          </p:nvPr>
        </p:nvSpPr>
        <p:spPr>
          <a:xfrm>
            <a:off x="1261872" y="2643597"/>
            <a:ext cx="9418320" cy="2075361"/>
          </a:xfrm>
        </p:spPr>
        <p:txBody>
          <a:bodyPr>
            <a:normAutofit fontScale="92500" lnSpcReduction="10000"/>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Jim has worked in the Rock Springs area for the last 7 years, is an RV Hacker, solar enthusiast, IT Engineer, 25 year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RV’er</a:t>
            </a:r>
            <a:r>
              <a:rPr lang="en-US" sz="1800" dirty="0">
                <a:effectLst/>
                <a:latin typeface="Calibri" panose="020F0502020204030204" pitchFamily="34" charset="0"/>
                <a:ea typeface="Calibri" panose="020F0502020204030204" pitchFamily="34" charset="0"/>
                <a:cs typeface="Times New Roman" panose="02020603050405020304" pitchFamily="18" charset="0"/>
              </a:rPr>
              <a:t>, Mini driver, Harley rider, photographer, skydiver, black smith, and USAF Retired.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Paula is a 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generation Wyoming ranch daughter, with her master’s degree in history from the University of Wyoming.  Taught “History of Wyoming” at college level. Retired as the Museum Director for the Warren ICBM &amp; Heritage Museum located at F. E. Warren AFB, WY.</a:t>
            </a:r>
            <a:r>
              <a:rPr lang="en-US" sz="1800" dirty="0">
                <a:latin typeface="Calibri" panose="020F0502020204030204" pitchFamily="34" charset="0"/>
                <a:ea typeface="Calibri" panose="020F0502020204030204" pitchFamily="34" charset="0"/>
                <a:cs typeface="Times New Roman" panose="02020603050405020304" pitchFamily="18" charset="0"/>
              </a:rPr>
              <a:t>  Paula is a published author with her book, “F. E. Warren AFB.”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95724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 Country Mural in Rock Springs">
            <a:extLst>
              <a:ext uri="{FF2B5EF4-FFF2-40B4-BE49-F238E27FC236}">
                <a16:creationId xmlns:a16="http://schemas.microsoft.com/office/drawing/2014/main" id="{E5FF2E5F-050F-9F41-798F-00BC54B263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05191" flipV="1">
            <a:off x="8155938" y="1043032"/>
            <a:ext cx="3394075" cy="1130935"/>
          </a:xfrm>
          <a:prstGeom prst="rect">
            <a:avLst/>
          </a:prstGeom>
          <a:noFill/>
          <a:ln>
            <a:noFill/>
          </a:ln>
        </p:spPr>
      </p:pic>
      <p:pic>
        <p:nvPicPr>
          <p:cNvPr id="4" name="Picture 3" descr="Ambition Within Mural in Rock Springs">
            <a:extLst>
              <a:ext uri="{FF2B5EF4-FFF2-40B4-BE49-F238E27FC236}">
                <a16:creationId xmlns:a16="http://schemas.microsoft.com/office/drawing/2014/main" id="{07D7F241-2ECF-94FB-EE31-AE4344AD39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67602">
            <a:off x="105924" y="1122601"/>
            <a:ext cx="3935013" cy="1311488"/>
          </a:xfrm>
          <a:prstGeom prst="rect">
            <a:avLst/>
          </a:prstGeom>
          <a:noFill/>
          <a:ln>
            <a:noFill/>
          </a:ln>
        </p:spPr>
      </p:pic>
      <p:pic>
        <p:nvPicPr>
          <p:cNvPr id="5" name="Picture 4" descr="Pronghorn Mural in Rock Springs">
            <a:extLst>
              <a:ext uri="{FF2B5EF4-FFF2-40B4-BE49-F238E27FC236}">
                <a16:creationId xmlns:a16="http://schemas.microsoft.com/office/drawing/2014/main" id="{BE9807F3-77A8-A411-E24A-851EA96DC5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039" y="5049277"/>
            <a:ext cx="3764931" cy="1254671"/>
          </a:xfrm>
          <a:prstGeom prst="rect">
            <a:avLst/>
          </a:prstGeom>
          <a:noFill/>
          <a:ln>
            <a:noFill/>
          </a:ln>
        </p:spPr>
      </p:pic>
      <p:pic>
        <p:nvPicPr>
          <p:cNvPr id="6" name="Picture 5" descr="Plateau by Arcy Mural in Rock Springs">
            <a:extLst>
              <a:ext uri="{FF2B5EF4-FFF2-40B4-BE49-F238E27FC236}">
                <a16:creationId xmlns:a16="http://schemas.microsoft.com/office/drawing/2014/main" id="{2322FF7E-5FBB-E753-279F-419E03D40E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3778672" y="616242"/>
            <a:ext cx="4326106" cy="1441863"/>
          </a:xfrm>
          <a:prstGeom prst="rect">
            <a:avLst/>
          </a:prstGeom>
          <a:noFill/>
          <a:ln>
            <a:noFill/>
          </a:ln>
        </p:spPr>
      </p:pic>
      <p:pic>
        <p:nvPicPr>
          <p:cNvPr id="7" name="Picture 6" descr="Rock Springs Mural in Southwest Wyoming">
            <a:extLst>
              <a:ext uri="{FF2B5EF4-FFF2-40B4-BE49-F238E27FC236}">
                <a16:creationId xmlns:a16="http://schemas.microsoft.com/office/drawing/2014/main" id="{6B9A119C-3909-8EE6-2417-24CF333EDE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93278">
            <a:off x="7770816" y="2147618"/>
            <a:ext cx="3756027" cy="1252009"/>
          </a:xfrm>
          <a:prstGeom prst="rect">
            <a:avLst/>
          </a:prstGeom>
          <a:noFill/>
          <a:ln>
            <a:noFill/>
          </a:ln>
        </p:spPr>
      </p:pic>
      <p:pic>
        <p:nvPicPr>
          <p:cNvPr id="8" name="Picture 7" descr="Power of Coal Mural in Southwest Wyoming">
            <a:extLst>
              <a:ext uri="{FF2B5EF4-FFF2-40B4-BE49-F238E27FC236}">
                <a16:creationId xmlns:a16="http://schemas.microsoft.com/office/drawing/2014/main" id="{2E683519-5DA1-9C69-D4A2-7B107F01E88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825" y="2512389"/>
            <a:ext cx="4872990" cy="1624330"/>
          </a:xfrm>
          <a:prstGeom prst="rect">
            <a:avLst/>
          </a:prstGeom>
          <a:noFill/>
          <a:ln>
            <a:noFill/>
          </a:ln>
        </p:spPr>
      </p:pic>
      <p:pic>
        <p:nvPicPr>
          <p:cNvPr id="9" name="Picture 8" descr="Disarming Mural in Rock Springs">
            <a:extLst>
              <a:ext uri="{FF2B5EF4-FFF2-40B4-BE49-F238E27FC236}">
                <a16:creationId xmlns:a16="http://schemas.microsoft.com/office/drawing/2014/main" id="{FF8D2E6F-EEBF-0E86-60E1-1E2F584EDD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2396" y="4932435"/>
            <a:ext cx="4114539" cy="1371513"/>
          </a:xfrm>
          <a:prstGeom prst="rect">
            <a:avLst/>
          </a:prstGeom>
          <a:noFill/>
          <a:ln>
            <a:noFill/>
          </a:ln>
        </p:spPr>
      </p:pic>
      <p:pic>
        <p:nvPicPr>
          <p:cNvPr id="10" name="Picture 9" descr="Freedom Mural in Rock Springs">
            <a:extLst>
              <a:ext uri="{FF2B5EF4-FFF2-40B4-BE49-F238E27FC236}">
                <a16:creationId xmlns:a16="http://schemas.microsoft.com/office/drawing/2014/main" id="{1C5519FC-6C16-1855-20CE-022DE70AB47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81400">
            <a:off x="4120096" y="2260983"/>
            <a:ext cx="3711851" cy="1237156"/>
          </a:xfrm>
          <a:prstGeom prst="rect">
            <a:avLst/>
          </a:prstGeom>
          <a:noFill/>
          <a:ln>
            <a:noFill/>
          </a:ln>
        </p:spPr>
      </p:pic>
      <p:pic>
        <p:nvPicPr>
          <p:cNvPr id="11" name="Picture 10" descr="Lioness Mural in Rock Springs">
            <a:extLst>
              <a:ext uri="{FF2B5EF4-FFF2-40B4-BE49-F238E27FC236}">
                <a16:creationId xmlns:a16="http://schemas.microsoft.com/office/drawing/2014/main" id="{A11048BF-0D82-161E-CC6B-A27C6AAAEE3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4730" y="3596715"/>
            <a:ext cx="3764931" cy="1254660"/>
          </a:xfrm>
          <a:prstGeom prst="rect">
            <a:avLst/>
          </a:prstGeom>
          <a:noFill/>
          <a:ln>
            <a:noFill/>
          </a:ln>
        </p:spPr>
      </p:pic>
      <p:pic>
        <p:nvPicPr>
          <p:cNvPr id="12" name="Picture 11" descr="Spirit of the Wild Mural by Key Detail in green River">
            <a:extLst>
              <a:ext uri="{FF2B5EF4-FFF2-40B4-BE49-F238E27FC236}">
                <a16:creationId xmlns:a16="http://schemas.microsoft.com/office/drawing/2014/main" id="{8606D831-0F43-F179-DBF4-D82BE06B35B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08995">
            <a:off x="3279791" y="4086746"/>
            <a:ext cx="3914140" cy="1304290"/>
          </a:xfrm>
          <a:prstGeom prst="rect">
            <a:avLst/>
          </a:prstGeom>
          <a:noFill/>
          <a:ln>
            <a:noFill/>
          </a:ln>
        </p:spPr>
      </p:pic>
      <p:sp>
        <p:nvSpPr>
          <p:cNvPr id="2" name="Title 1">
            <a:extLst>
              <a:ext uri="{FF2B5EF4-FFF2-40B4-BE49-F238E27FC236}">
                <a16:creationId xmlns:a16="http://schemas.microsoft.com/office/drawing/2014/main" id="{E46EFC53-3D65-7356-2BB3-AC28FDE2AF57}"/>
              </a:ext>
            </a:extLst>
          </p:cNvPr>
          <p:cNvSpPr>
            <a:spLocks noGrp="1"/>
          </p:cNvSpPr>
          <p:nvPr>
            <p:ph type="title"/>
          </p:nvPr>
        </p:nvSpPr>
        <p:spPr>
          <a:xfrm>
            <a:off x="1155829" y="11612"/>
            <a:ext cx="9692640" cy="1325562"/>
          </a:xfrm>
        </p:spPr>
        <p:txBody>
          <a:bodyPr>
            <a:normAutofit fontScale="90000"/>
          </a:bodyPr>
          <a:lstStyle/>
          <a:p>
            <a:r>
              <a:rPr lang="en-US" b="1" kern="1800" dirty="0">
                <a:effectLst/>
                <a:latin typeface="Century Schoolbook" panose="02040604050505020304" pitchFamily="18" charset="0"/>
                <a:ea typeface="Times New Roman" panose="02020603050405020304" pitchFamily="18" charset="0"/>
                <a:cs typeface="Times New Roman" panose="02020603050405020304" pitchFamily="18" charset="0"/>
              </a:rPr>
              <a:t>Murals in Downtown Rock Springs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13" name="TextBox 12">
            <a:extLst>
              <a:ext uri="{FF2B5EF4-FFF2-40B4-BE49-F238E27FC236}">
                <a16:creationId xmlns:a16="http://schemas.microsoft.com/office/drawing/2014/main" id="{29E704C3-AAFC-59EE-D409-C61A17CE3B9E}"/>
              </a:ext>
            </a:extLst>
          </p:cNvPr>
          <p:cNvSpPr txBox="1"/>
          <p:nvPr/>
        </p:nvSpPr>
        <p:spPr>
          <a:xfrm>
            <a:off x="1723807" y="6251525"/>
            <a:ext cx="8435835" cy="369332"/>
          </a:xfrm>
          <a:prstGeom prst="rect">
            <a:avLst/>
          </a:prstGeom>
          <a:noFill/>
        </p:spPr>
        <p:txBody>
          <a:bodyPr wrap="none" rtlCol="0">
            <a:spAutoFit/>
          </a:bodyPr>
          <a:lstStyle/>
          <a:p>
            <a:r>
              <a:rPr lang="en-US" sz="1800" u="sng" kern="100" dirty="0">
                <a:effectLst/>
                <a:latin typeface="Aptos" panose="020B0004020202020204" pitchFamily="34" charset="0"/>
                <a:ea typeface="Aptos" panose="020B0004020202020204" pitchFamily="34" charset="0"/>
                <a:cs typeface="Times New Roman" panose="02020603050405020304" pitchFamily="18" charset="0"/>
                <a:hlinkClick r:id="rId12"/>
              </a:rPr>
              <a:t>https://www.explorewy.com/travel-tools/itineraries/murals-downtown-rock-springs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12422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34AF-E08D-78CE-1AE5-95EEAD00BA9A}"/>
              </a:ext>
            </a:extLst>
          </p:cNvPr>
          <p:cNvSpPr>
            <a:spLocks noGrp="1"/>
          </p:cNvSpPr>
          <p:nvPr>
            <p:ph type="title"/>
          </p:nvPr>
        </p:nvSpPr>
        <p:spPr/>
        <p:txBody>
          <a:bodyPr/>
          <a:lstStyle/>
          <a:p>
            <a:r>
              <a:rPr lang="en-US"/>
              <a:t>Information on Wyoming</a:t>
            </a:r>
            <a:endParaRPr lang="en-US" dirty="0"/>
          </a:p>
        </p:txBody>
      </p:sp>
      <p:sp>
        <p:nvSpPr>
          <p:cNvPr id="4" name="Rectangle 1">
            <a:extLst>
              <a:ext uri="{FF2B5EF4-FFF2-40B4-BE49-F238E27FC236}">
                <a16:creationId xmlns:a16="http://schemas.microsoft.com/office/drawing/2014/main" id="{27ACD87D-1871-642B-78A5-65B210B8752F}"/>
              </a:ext>
            </a:extLst>
          </p:cNvPr>
          <p:cNvSpPr>
            <a:spLocks noGrp="1" noChangeArrowheads="1"/>
          </p:cNvSpPr>
          <p:nvPr>
            <p:ph idx="1"/>
          </p:nvPr>
        </p:nvSpPr>
        <p:spPr bwMode="auto">
          <a:xfrm>
            <a:off x="1261872" y="1603812"/>
            <a:ext cx="1009911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Nickname:</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Equality State, Cowboy State</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Population:</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493,782 (2000 Census)</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Square Miles:</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97,914</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Highest Point:</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Gannet Peak at 13,804 feet</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Lowest Point:</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Belle Fourche River at 3,100 feet</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Flower:</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Indian Paintbrush (Castilleja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linariaefolia</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1917</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Bird:</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Western Meadowlark (Sturnella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neglecta</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1927</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Tree:</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Cottonwood (Populus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Sargentii</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1947</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Mammal:</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Bison, 1985</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Fish:</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Cutthroat trout (Salmo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clarki</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1987</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Gemstone:</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Jade (Nephrite), 1967</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Fossil:</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Knightia</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1987</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Reptile:</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Horned Toad (Phrynosoma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douglassi</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brevirostre</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Girad</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1993</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Dinosaur:</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Triceratops, 1994</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Sport:</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Rodeo, 2003</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Coin:</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Sacajawea Golden Dollar Coin, 2004</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Industries:</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 leading industries in Wyoming are minerals, recreation, tourism and agriculture.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7" name="Picture 6" descr="A flag with a buffalo in the middle&#10;&#10;Description automatically generated">
            <a:extLst>
              <a:ext uri="{FF2B5EF4-FFF2-40B4-BE49-F238E27FC236}">
                <a16:creationId xmlns:a16="http://schemas.microsoft.com/office/drawing/2014/main" id="{EEA35CDA-D695-8C5C-1029-D59F5137F6D5}"/>
              </a:ext>
            </a:extLst>
          </p:cNvPr>
          <p:cNvPicPr>
            <a:picLocks noChangeAspect="1"/>
          </p:cNvPicPr>
          <p:nvPr/>
        </p:nvPicPr>
        <p:blipFill>
          <a:blip r:embed="rId2"/>
          <a:stretch>
            <a:fillRect/>
          </a:stretch>
        </p:blipFill>
        <p:spPr>
          <a:xfrm rot="1220598">
            <a:off x="7812571" y="464563"/>
            <a:ext cx="3463078" cy="2360645"/>
          </a:xfrm>
          <a:prstGeom prst="rect">
            <a:avLst/>
          </a:prstGeom>
        </p:spPr>
      </p:pic>
      <p:pic>
        <p:nvPicPr>
          <p:cNvPr id="5" name="Picture 4" descr="A train on the tracks&#10;&#10;Description automatically generated">
            <a:extLst>
              <a:ext uri="{FF2B5EF4-FFF2-40B4-BE49-F238E27FC236}">
                <a16:creationId xmlns:a16="http://schemas.microsoft.com/office/drawing/2014/main" id="{F97E8B7A-2A89-2F77-CC15-645CB1B87539}"/>
              </a:ext>
            </a:extLst>
          </p:cNvPr>
          <p:cNvPicPr>
            <a:picLocks noChangeAspect="1"/>
          </p:cNvPicPr>
          <p:nvPr/>
        </p:nvPicPr>
        <p:blipFill>
          <a:blip r:embed="rId3"/>
          <a:stretch>
            <a:fillRect/>
          </a:stretch>
        </p:blipFill>
        <p:spPr>
          <a:xfrm>
            <a:off x="7033228" y="3587946"/>
            <a:ext cx="1943100" cy="1409700"/>
          </a:xfrm>
          <a:prstGeom prst="rect">
            <a:avLst/>
          </a:prstGeom>
        </p:spPr>
      </p:pic>
      <p:pic>
        <p:nvPicPr>
          <p:cNvPr id="8" name="Picture 7" descr="A person riding a horse in a rodeo&#10;&#10;Description automatically generated">
            <a:extLst>
              <a:ext uri="{FF2B5EF4-FFF2-40B4-BE49-F238E27FC236}">
                <a16:creationId xmlns:a16="http://schemas.microsoft.com/office/drawing/2014/main" id="{D20E90C7-36C3-3A4E-38D4-90E7991B8244}"/>
              </a:ext>
            </a:extLst>
          </p:cNvPr>
          <p:cNvPicPr>
            <a:picLocks noChangeAspect="1"/>
          </p:cNvPicPr>
          <p:nvPr/>
        </p:nvPicPr>
        <p:blipFill>
          <a:blip r:embed="rId4"/>
          <a:stretch>
            <a:fillRect/>
          </a:stretch>
        </p:blipFill>
        <p:spPr>
          <a:xfrm>
            <a:off x="8004778" y="1955308"/>
            <a:ext cx="3152969" cy="2101979"/>
          </a:xfrm>
          <a:prstGeom prst="rect">
            <a:avLst/>
          </a:prstGeom>
        </p:spPr>
      </p:pic>
      <p:pic>
        <p:nvPicPr>
          <p:cNvPr id="12" name="Picture 11" descr="A close-up of a flower&#10;&#10;Description automatically generated">
            <a:extLst>
              <a:ext uri="{FF2B5EF4-FFF2-40B4-BE49-F238E27FC236}">
                <a16:creationId xmlns:a16="http://schemas.microsoft.com/office/drawing/2014/main" id="{6D9093C8-9404-A5EB-1D86-040E821B2F40}"/>
              </a:ext>
            </a:extLst>
          </p:cNvPr>
          <p:cNvPicPr>
            <a:picLocks noChangeAspect="1"/>
          </p:cNvPicPr>
          <p:nvPr/>
        </p:nvPicPr>
        <p:blipFill>
          <a:blip r:embed="rId5"/>
          <a:stretch>
            <a:fillRect/>
          </a:stretch>
        </p:blipFill>
        <p:spPr>
          <a:xfrm>
            <a:off x="9802894" y="3781823"/>
            <a:ext cx="1463351" cy="2195027"/>
          </a:xfrm>
          <a:prstGeom prst="rect">
            <a:avLst/>
          </a:prstGeom>
        </p:spPr>
      </p:pic>
    </p:spTree>
    <p:extLst>
      <p:ext uri="{BB962C8B-B14F-4D97-AF65-F5344CB8AC3E}">
        <p14:creationId xmlns:p14="http://schemas.microsoft.com/office/powerpoint/2010/main" val="3763486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HR Logo">
            <a:extLst>
              <a:ext uri="{FF2B5EF4-FFF2-40B4-BE49-F238E27FC236}">
                <a16:creationId xmlns:a16="http://schemas.microsoft.com/office/drawing/2014/main" id="{90E16215-AE9E-C83A-0D92-DD650299B9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388" y="86231"/>
            <a:ext cx="2591852" cy="226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E80BC1F-CB85-DA30-EAD3-65993CF83614}"/>
              </a:ext>
            </a:extLst>
          </p:cNvPr>
          <p:cNvSpPr>
            <a:spLocks noGrp="1"/>
          </p:cNvSpPr>
          <p:nvPr>
            <p:ph type="title"/>
          </p:nvPr>
        </p:nvSpPr>
        <p:spPr>
          <a:xfrm>
            <a:off x="1249680" y="-105395"/>
            <a:ext cx="9692640" cy="1325562"/>
          </a:xfrm>
        </p:spPr>
        <p:txBody>
          <a:bodyPr/>
          <a:lstStyle/>
          <a:p>
            <a:r>
              <a:rPr lang="en-US" dirty="0"/>
              <a:t> Wyoming’s Bucking Horse and Rider</a:t>
            </a:r>
          </a:p>
        </p:txBody>
      </p:sp>
      <p:sp>
        <p:nvSpPr>
          <p:cNvPr id="6" name="TextBox 5">
            <a:extLst>
              <a:ext uri="{FF2B5EF4-FFF2-40B4-BE49-F238E27FC236}">
                <a16:creationId xmlns:a16="http://schemas.microsoft.com/office/drawing/2014/main" id="{B45FF05B-0675-5932-3F04-B6EEF2139C3D}"/>
              </a:ext>
            </a:extLst>
          </p:cNvPr>
          <p:cNvSpPr txBox="1"/>
          <p:nvPr/>
        </p:nvSpPr>
        <p:spPr>
          <a:xfrm>
            <a:off x="939005" y="2210718"/>
            <a:ext cx="10003315" cy="4247317"/>
          </a:xfrm>
          <a:prstGeom prst="rect">
            <a:avLst/>
          </a:prstGeom>
          <a:noFill/>
        </p:spPr>
        <p:txBody>
          <a:bodyPr wrap="square">
            <a:spAutoFit/>
          </a:bodyPr>
          <a:lstStyle/>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The "Bucking Horse &amp; Rider" is recognized worldwide as the insignia for Wyoming and is our federally registered trademark. </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The State of Wyoming's first use of the BH&amp;R mark dates back to 1918. BH&amp;R is representative of a legendary rodeo horse named "Steamboat" dating back to the early 1900's.  One of the best-known bucking horse of all time, Steamboat was known as "the horse that couldn't be ridden!"</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The BH&amp;R was used as an insignia worn by members of the Wyoming National Guard in France and Germany during World War I. In 1935, Secretary Hunt proposed the legislation which permitted the Secretary of State to make changes to the license plate design as was deemed necessary to combat the problem of wide-spread counterfeiting of Wyoming's license plate. </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In 1936, Wyoming's unique license plates containing the BH&amp;R made their debut. During that same year, the state obtained a copyright for the mark.</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Between 1936 and 2024, the BH&amp;R's use by Wyomingites and the State of Wyoming was continuous and extensive.  A few years ago, the “307,” also became known as a Wyoming symbol.  The State’s only area code to date!</a:t>
            </a:r>
          </a:p>
          <a:p>
            <a:pPr marL="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4997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eyser erupting from a hot spring&#10;&#10;Description automatically generated">
            <a:extLst>
              <a:ext uri="{FF2B5EF4-FFF2-40B4-BE49-F238E27FC236}">
                <a16:creationId xmlns:a16="http://schemas.microsoft.com/office/drawing/2014/main" id="{FF175A09-39F3-66F8-B1BC-8634A4DD63DD}"/>
              </a:ext>
            </a:extLst>
          </p:cNvPr>
          <p:cNvPicPr>
            <a:picLocks noChangeAspect="1"/>
          </p:cNvPicPr>
          <p:nvPr/>
        </p:nvPicPr>
        <p:blipFill>
          <a:blip r:embed="rId3"/>
          <a:stretch>
            <a:fillRect/>
          </a:stretch>
        </p:blipFill>
        <p:spPr>
          <a:xfrm>
            <a:off x="7171385" y="4089044"/>
            <a:ext cx="3758743" cy="2403196"/>
          </a:xfrm>
          <a:prstGeom prst="rect">
            <a:avLst/>
          </a:prstGeom>
        </p:spPr>
      </p:pic>
      <p:sp>
        <p:nvSpPr>
          <p:cNvPr id="3" name="Content Placeholder 2">
            <a:extLst>
              <a:ext uri="{FF2B5EF4-FFF2-40B4-BE49-F238E27FC236}">
                <a16:creationId xmlns:a16="http://schemas.microsoft.com/office/drawing/2014/main" id="{64319031-B96C-7ED7-B023-5CA3364F986B}"/>
              </a:ext>
            </a:extLst>
          </p:cNvPr>
          <p:cNvSpPr>
            <a:spLocks noGrp="1"/>
          </p:cNvSpPr>
          <p:nvPr>
            <p:ph idx="1"/>
          </p:nvPr>
        </p:nvSpPr>
        <p:spPr>
          <a:xfrm>
            <a:off x="1261872" y="2220686"/>
            <a:ext cx="8595360" cy="3959451"/>
          </a:xfrm>
        </p:spPr>
        <p:txBody>
          <a:bodyPr>
            <a:normAutofit/>
          </a:bodyPr>
          <a:lstStyle/>
          <a:p>
            <a:r>
              <a:rPr lang="en-US" sz="2000" dirty="0"/>
              <a:t>Yellowstone National Park- 1</a:t>
            </a:r>
            <a:r>
              <a:rPr lang="en-US" sz="2000" baseline="30000" dirty="0"/>
              <a:t>st </a:t>
            </a:r>
            <a:r>
              <a:rPr lang="en-US" sz="2000" dirty="0"/>
              <a:t> National Park in the U.S.</a:t>
            </a:r>
          </a:p>
          <a:p>
            <a:r>
              <a:rPr lang="en-US" sz="2000" dirty="0"/>
              <a:t>Grand Teton National Park</a:t>
            </a:r>
          </a:p>
          <a:p>
            <a:r>
              <a:rPr lang="en-US" sz="2000" dirty="0"/>
              <a:t>Ft. Laramie National Historic Site</a:t>
            </a:r>
          </a:p>
          <a:p>
            <a:r>
              <a:rPr lang="en-US" sz="2000" dirty="0"/>
              <a:t>Devils’ Tower National Monument – 1</a:t>
            </a:r>
            <a:r>
              <a:rPr lang="en-US" sz="2000" baseline="30000" dirty="0"/>
              <a:t>st</a:t>
            </a:r>
            <a:r>
              <a:rPr lang="en-US" sz="2000" dirty="0"/>
              <a:t>  Monument in the U.S.</a:t>
            </a:r>
          </a:p>
          <a:p>
            <a:r>
              <a:rPr lang="en-US" sz="2000" dirty="0"/>
              <a:t>Fossil Butte National Monument</a:t>
            </a:r>
          </a:p>
          <a:p>
            <a:r>
              <a:rPr lang="en-US" sz="2000" dirty="0"/>
              <a:t>Bighorn Canyon National Recreation Area</a:t>
            </a:r>
          </a:p>
          <a:p>
            <a:r>
              <a:rPr lang="en-US" sz="2000" dirty="0"/>
              <a:t>Flaming Gorge National Recreation Area</a:t>
            </a:r>
          </a:p>
          <a:p>
            <a:r>
              <a:rPr lang="en-US" sz="2000" dirty="0"/>
              <a:t>Continental Divide Trail</a:t>
            </a:r>
          </a:p>
        </p:txBody>
      </p:sp>
      <p:pic>
        <p:nvPicPr>
          <p:cNvPr id="9" name="Picture 8" descr="A river with a mountain in the background&#10;&#10;Description automatically generated">
            <a:extLst>
              <a:ext uri="{FF2B5EF4-FFF2-40B4-BE49-F238E27FC236}">
                <a16:creationId xmlns:a16="http://schemas.microsoft.com/office/drawing/2014/main" id="{6124A666-6717-FD28-4560-A3F2CBB9A675}"/>
              </a:ext>
            </a:extLst>
          </p:cNvPr>
          <p:cNvPicPr>
            <a:picLocks noChangeAspect="1"/>
          </p:cNvPicPr>
          <p:nvPr/>
        </p:nvPicPr>
        <p:blipFill>
          <a:blip r:embed="rId4"/>
          <a:stretch>
            <a:fillRect/>
          </a:stretch>
        </p:blipFill>
        <p:spPr>
          <a:xfrm>
            <a:off x="9004727" y="1261009"/>
            <a:ext cx="2004892" cy="1553529"/>
          </a:xfrm>
          <a:prstGeom prst="rect">
            <a:avLst/>
          </a:prstGeom>
        </p:spPr>
      </p:pic>
      <p:pic>
        <p:nvPicPr>
          <p:cNvPr id="11" name="Picture 10" descr="A tall rock formation with trees in the background with Devils Tower in the background&#10;&#10;Description automatically generated">
            <a:extLst>
              <a:ext uri="{FF2B5EF4-FFF2-40B4-BE49-F238E27FC236}">
                <a16:creationId xmlns:a16="http://schemas.microsoft.com/office/drawing/2014/main" id="{DE988972-45AF-0B04-BE04-6536279A7ABA}"/>
              </a:ext>
            </a:extLst>
          </p:cNvPr>
          <p:cNvPicPr>
            <a:picLocks noChangeAspect="1"/>
          </p:cNvPicPr>
          <p:nvPr/>
        </p:nvPicPr>
        <p:blipFill>
          <a:blip r:embed="rId5"/>
          <a:stretch>
            <a:fillRect/>
          </a:stretch>
        </p:blipFill>
        <p:spPr>
          <a:xfrm>
            <a:off x="1" y="365760"/>
            <a:ext cx="3187274" cy="1790498"/>
          </a:xfrm>
          <a:prstGeom prst="rect">
            <a:avLst/>
          </a:prstGeom>
        </p:spPr>
      </p:pic>
      <p:sp>
        <p:nvSpPr>
          <p:cNvPr id="2" name="Title 1">
            <a:extLst>
              <a:ext uri="{FF2B5EF4-FFF2-40B4-BE49-F238E27FC236}">
                <a16:creationId xmlns:a16="http://schemas.microsoft.com/office/drawing/2014/main" id="{66D8D974-9EDE-6B59-98C9-9B401891601F}"/>
              </a:ext>
            </a:extLst>
          </p:cNvPr>
          <p:cNvSpPr>
            <a:spLocks noGrp="1"/>
          </p:cNvSpPr>
          <p:nvPr>
            <p:ph type="title"/>
          </p:nvPr>
        </p:nvSpPr>
        <p:spPr/>
        <p:txBody>
          <a:bodyPr/>
          <a:lstStyle/>
          <a:p>
            <a:r>
              <a:rPr lang="en-US" dirty="0"/>
              <a:t>             Wyoming National Parks &amp;                		 National Monuments:</a:t>
            </a:r>
          </a:p>
        </p:txBody>
      </p:sp>
    </p:spTree>
    <p:extLst>
      <p:ext uri="{BB962C8B-B14F-4D97-AF65-F5344CB8AC3E}">
        <p14:creationId xmlns:p14="http://schemas.microsoft.com/office/powerpoint/2010/main" val="2528798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8D4B-4E78-8554-2CB1-384AAA3B73E6}"/>
              </a:ext>
            </a:extLst>
          </p:cNvPr>
          <p:cNvSpPr>
            <a:spLocks noGrp="1"/>
          </p:cNvSpPr>
          <p:nvPr>
            <p:ph type="title"/>
          </p:nvPr>
        </p:nvSpPr>
        <p:spPr>
          <a:xfrm>
            <a:off x="1346714" y="752430"/>
            <a:ext cx="9692640" cy="1325562"/>
          </a:xfrm>
        </p:spPr>
        <p:txBody>
          <a:bodyPr/>
          <a:lstStyle/>
          <a:p>
            <a:r>
              <a:rPr lang="en-US" dirty="0"/>
              <a:t>Wyoming Economy</a:t>
            </a:r>
          </a:p>
        </p:txBody>
      </p:sp>
      <p:sp>
        <p:nvSpPr>
          <p:cNvPr id="5" name="TextBox 4">
            <a:extLst>
              <a:ext uri="{FF2B5EF4-FFF2-40B4-BE49-F238E27FC236}">
                <a16:creationId xmlns:a16="http://schemas.microsoft.com/office/drawing/2014/main" id="{285300C0-1E1D-9240-A997-3773383FC2CE}"/>
              </a:ext>
            </a:extLst>
          </p:cNvPr>
          <p:cNvSpPr txBox="1"/>
          <p:nvPr/>
        </p:nvSpPr>
        <p:spPr>
          <a:xfrm>
            <a:off x="1261872" y="2055355"/>
            <a:ext cx="7891653" cy="1561838"/>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Wyoming’s economy is heavily tied to</a:t>
            </a:r>
          </a:p>
          <a:p>
            <a:pPr marL="800100" lvl="1" indent="-342900">
              <a:lnSpc>
                <a:spcPct val="107000"/>
              </a:lnSpc>
              <a:buFont typeface="Symbol" panose="05050102010706020507" pitchFamily="18" charset="2"/>
              <a:buChar char=""/>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A</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griculture (primarily the marketing of beef cattle and sheep).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M</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ining (Coal, Trona, Rare Earth Minerals)</a:t>
            </a:r>
          </a:p>
          <a:p>
            <a:pPr marL="342900" marR="0" lvl="0" indent="-342900">
              <a:lnSpc>
                <a:spcPct val="107000"/>
              </a:lnSpc>
              <a:spcBef>
                <a:spcPts val="0"/>
              </a:spcBef>
              <a:spcAft>
                <a:spcPts val="0"/>
              </a:spcAft>
              <a:buFont typeface="Symbol" panose="05050102010706020507" pitchFamily="18" charset="2"/>
              <a:buChar char=""/>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The state also has an important and growing tourist industry, serving millions of visitors to the state’s Historic Sites, National and State Parks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A group of cows in a field&#10;&#10;Description automatically generated">
            <a:extLst>
              <a:ext uri="{FF2B5EF4-FFF2-40B4-BE49-F238E27FC236}">
                <a16:creationId xmlns:a16="http://schemas.microsoft.com/office/drawing/2014/main" id="{8A5B9731-E97C-D9F8-8032-FDC98FCD5D54}"/>
              </a:ext>
            </a:extLst>
          </p:cNvPr>
          <p:cNvPicPr>
            <a:picLocks noChangeAspect="1"/>
          </p:cNvPicPr>
          <p:nvPr/>
        </p:nvPicPr>
        <p:blipFill>
          <a:blip r:embed="rId2"/>
          <a:stretch>
            <a:fillRect/>
          </a:stretch>
        </p:blipFill>
        <p:spPr>
          <a:xfrm>
            <a:off x="169228" y="4663896"/>
            <a:ext cx="2680169" cy="2010126"/>
          </a:xfrm>
          <a:prstGeom prst="rect">
            <a:avLst/>
          </a:prstGeom>
        </p:spPr>
      </p:pic>
      <p:pic>
        <p:nvPicPr>
          <p:cNvPr id="4" name="Picture 3" descr="A group of vehicles parked in a field&#10;&#10;Description automatically generated">
            <a:extLst>
              <a:ext uri="{FF2B5EF4-FFF2-40B4-BE49-F238E27FC236}">
                <a16:creationId xmlns:a16="http://schemas.microsoft.com/office/drawing/2014/main" id="{0BF8FC4A-C990-E3E5-DB86-3D3294FCB8C9}"/>
              </a:ext>
            </a:extLst>
          </p:cNvPr>
          <p:cNvPicPr>
            <a:picLocks noChangeAspect="1"/>
          </p:cNvPicPr>
          <p:nvPr/>
        </p:nvPicPr>
        <p:blipFill>
          <a:blip r:embed="rId3"/>
          <a:stretch>
            <a:fillRect/>
          </a:stretch>
        </p:blipFill>
        <p:spPr>
          <a:xfrm rot="1312708">
            <a:off x="189771" y="3823548"/>
            <a:ext cx="2691050" cy="1516041"/>
          </a:xfrm>
          <a:prstGeom prst="rect">
            <a:avLst/>
          </a:prstGeom>
        </p:spPr>
      </p:pic>
      <p:pic>
        <p:nvPicPr>
          <p:cNvPr id="9" name="Picture 8" descr="A factory with smoke coming out of it&#10;&#10;Description automatically generated">
            <a:extLst>
              <a:ext uri="{FF2B5EF4-FFF2-40B4-BE49-F238E27FC236}">
                <a16:creationId xmlns:a16="http://schemas.microsoft.com/office/drawing/2014/main" id="{44269204-D44D-B48C-327A-1FB5B1FEEBE0}"/>
              </a:ext>
            </a:extLst>
          </p:cNvPr>
          <p:cNvPicPr>
            <a:picLocks noChangeAspect="1"/>
          </p:cNvPicPr>
          <p:nvPr/>
        </p:nvPicPr>
        <p:blipFill>
          <a:blip r:embed="rId4"/>
          <a:stretch>
            <a:fillRect/>
          </a:stretch>
        </p:blipFill>
        <p:spPr>
          <a:xfrm>
            <a:off x="6465077" y="95852"/>
            <a:ext cx="4101151" cy="1952929"/>
          </a:xfrm>
          <a:prstGeom prst="rect">
            <a:avLst/>
          </a:prstGeom>
        </p:spPr>
      </p:pic>
      <p:pic>
        <p:nvPicPr>
          <p:cNvPr id="13" name="Picture 12" descr="A factory with silos and a tower&#10;&#10;Description automatically generated with medium confidence">
            <a:extLst>
              <a:ext uri="{FF2B5EF4-FFF2-40B4-BE49-F238E27FC236}">
                <a16:creationId xmlns:a16="http://schemas.microsoft.com/office/drawing/2014/main" id="{47BF2898-01D7-7124-EBCD-C9F8874D7DB3}"/>
              </a:ext>
            </a:extLst>
          </p:cNvPr>
          <p:cNvPicPr>
            <a:picLocks noChangeAspect="1"/>
          </p:cNvPicPr>
          <p:nvPr/>
        </p:nvPicPr>
        <p:blipFill>
          <a:blip r:embed="rId5"/>
          <a:stretch>
            <a:fillRect/>
          </a:stretch>
        </p:blipFill>
        <p:spPr>
          <a:xfrm>
            <a:off x="9370917" y="1690154"/>
            <a:ext cx="1905000" cy="2381250"/>
          </a:xfrm>
          <a:prstGeom prst="rect">
            <a:avLst/>
          </a:prstGeom>
        </p:spPr>
      </p:pic>
      <p:pic>
        <p:nvPicPr>
          <p:cNvPr id="15" name="Picture 14" descr="A train with coal in a container&#10;&#10;Description automatically generated with medium confidence">
            <a:extLst>
              <a:ext uri="{FF2B5EF4-FFF2-40B4-BE49-F238E27FC236}">
                <a16:creationId xmlns:a16="http://schemas.microsoft.com/office/drawing/2014/main" id="{155F49E5-BD8B-F874-E363-66B8DE9E0AB9}"/>
              </a:ext>
            </a:extLst>
          </p:cNvPr>
          <p:cNvPicPr>
            <a:picLocks noChangeAspect="1"/>
          </p:cNvPicPr>
          <p:nvPr/>
        </p:nvPicPr>
        <p:blipFill>
          <a:blip r:embed="rId6"/>
          <a:stretch>
            <a:fillRect/>
          </a:stretch>
        </p:blipFill>
        <p:spPr>
          <a:xfrm rot="20216468">
            <a:off x="9280249" y="3824783"/>
            <a:ext cx="1865376" cy="1243584"/>
          </a:xfrm>
          <a:prstGeom prst="rect">
            <a:avLst/>
          </a:prstGeom>
        </p:spPr>
      </p:pic>
      <p:pic>
        <p:nvPicPr>
          <p:cNvPr id="17" name="Picture 16" descr="A train on the tracks&#10;&#10;Description automatically generated">
            <a:extLst>
              <a:ext uri="{FF2B5EF4-FFF2-40B4-BE49-F238E27FC236}">
                <a16:creationId xmlns:a16="http://schemas.microsoft.com/office/drawing/2014/main" id="{3287BD48-D7D2-B030-7AF2-297AF70FEFCE}"/>
              </a:ext>
            </a:extLst>
          </p:cNvPr>
          <p:cNvPicPr>
            <a:picLocks noChangeAspect="1"/>
          </p:cNvPicPr>
          <p:nvPr/>
        </p:nvPicPr>
        <p:blipFill>
          <a:blip r:embed="rId7"/>
          <a:stretch>
            <a:fillRect/>
          </a:stretch>
        </p:blipFill>
        <p:spPr>
          <a:xfrm>
            <a:off x="2174580" y="210323"/>
            <a:ext cx="1349634" cy="979146"/>
          </a:xfrm>
          <a:prstGeom prst="rect">
            <a:avLst/>
          </a:prstGeom>
        </p:spPr>
      </p:pic>
      <p:pic>
        <p:nvPicPr>
          <p:cNvPr id="19" name="Picture 18" descr="A few teepees in front of a building&#10;&#10;Description automatically generated">
            <a:extLst>
              <a:ext uri="{FF2B5EF4-FFF2-40B4-BE49-F238E27FC236}">
                <a16:creationId xmlns:a16="http://schemas.microsoft.com/office/drawing/2014/main" id="{00C973AD-157B-6186-F72D-A19B16683421}"/>
              </a:ext>
            </a:extLst>
          </p:cNvPr>
          <p:cNvPicPr>
            <a:picLocks noChangeAspect="1"/>
          </p:cNvPicPr>
          <p:nvPr/>
        </p:nvPicPr>
        <p:blipFill>
          <a:blip r:embed="rId8"/>
          <a:stretch>
            <a:fillRect/>
          </a:stretch>
        </p:blipFill>
        <p:spPr>
          <a:xfrm>
            <a:off x="2950143" y="4063992"/>
            <a:ext cx="3059259" cy="2040526"/>
          </a:xfrm>
          <a:prstGeom prst="rect">
            <a:avLst/>
          </a:prstGeom>
        </p:spPr>
      </p:pic>
      <p:pic>
        <p:nvPicPr>
          <p:cNvPr id="21" name="Picture 20" descr="A person and person working on a stone&#10;&#10;Description automatically generated">
            <a:extLst>
              <a:ext uri="{FF2B5EF4-FFF2-40B4-BE49-F238E27FC236}">
                <a16:creationId xmlns:a16="http://schemas.microsoft.com/office/drawing/2014/main" id="{E1C20586-C5DE-B6BC-22D6-010188A87906}"/>
              </a:ext>
            </a:extLst>
          </p:cNvPr>
          <p:cNvPicPr>
            <a:picLocks noChangeAspect="1"/>
          </p:cNvPicPr>
          <p:nvPr/>
        </p:nvPicPr>
        <p:blipFill>
          <a:blip r:embed="rId9"/>
          <a:stretch>
            <a:fillRect/>
          </a:stretch>
        </p:blipFill>
        <p:spPr>
          <a:xfrm>
            <a:off x="5655724" y="5158752"/>
            <a:ext cx="2674175" cy="1783654"/>
          </a:xfrm>
          <a:prstGeom prst="rect">
            <a:avLst/>
          </a:prstGeom>
        </p:spPr>
      </p:pic>
      <p:pic>
        <p:nvPicPr>
          <p:cNvPr id="25" name="Picture 24" descr="A group of deer in the snow">
            <a:extLst>
              <a:ext uri="{FF2B5EF4-FFF2-40B4-BE49-F238E27FC236}">
                <a16:creationId xmlns:a16="http://schemas.microsoft.com/office/drawing/2014/main" id="{33B7E210-B0A0-6866-7AFC-63C628328E94}"/>
              </a:ext>
            </a:extLst>
          </p:cNvPr>
          <p:cNvPicPr>
            <a:picLocks noChangeAspect="1"/>
          </p:cNvPicPr>
          <p:nvPr/>
        </p:nvPicPr>
        <p:blipFill>
          <a:blip r:embed="rId10"/>
          <a:stretch>
            <a:fillRect/>
          </a:stretch>
        </p:blipFill>
        <p:spPr>
          <a:xfrm>
            <a:off x="3414501" y="375535"/>
            <a:ext cx="1942678" cy="1092756"/>
          </a:xfrm>
          <a:prstGeom prst="rect">
            <a:avLst/>
          </a:prstGeom>
        </p:spPr>
      </p:pic>
      <p:pic>
        <p:nvPicPr>
          <p:cNvPr id="27" name="Picture 26" descr="A room with a statue and flags&#10;&#10;Description automatically generated">
            <a:extLst>
              <a:ext uri="{FF2B5EF4-FFF2-40B4-BE49-F238E27FC236}">
                <a16:creationId xmlns:a16="http://schemas.microsoft.com/office/drawing/2014/main" id="{AE461C7B-F02C-3BD6-C6ED-DD1BAD2862A6}"/>
              </a:ext>
            </a:extLst>
          </p:cNvPr>
          <p:cNvPicPr>
            <a:picLocks noChangeAspect="1"/>
          </p:cNvPicPr>
          <p:nvPr/>
        </p:nvPicPr>
        <p:blipFill>
          <a:blip r:embed="rId11"/>
          <a:stretch>
            <a:fillRect/>
          </a:stretch>
        </p:blipFill>
        <p:spPr>
          <a:xfrm>
            <a:off x="6819449" y="3935634"/>
            <a:ext cx="2183081" cy="1456524"/>
          </a:xfrm>
          <a:prstGeom prst="rect">
            <a:avLst/>
          </a:prstGeom>
        </p:spPr>
      </p:pic>
      <p:pic>
        <p:nvPicPr>
          <p:cNvPr id="29" name="Picture 28" descr="A building with a red roof">
            <a:extLst>
              <a:ext uri="{FF2B5EF4-FFF2-40B4-BE49-F238E27FC236}">
                <a16:creationId xmlns:a16="http://schemas.microsoft.com/office/drawing/2014/main" id="{A21681CE-88C4-64D4-68C2-2BF7149CDE3F}"/>
              </a:ext>
            </a:extLst>
          </p:cNvPr>
          <p:cNvPicPr>
            <a:picLocks noChangeAspect="1"/>
          </p:cNvPicPr>
          <p:nvPr/>
        </p:nvPicPr>
        <p:blipFill>
          <a:blip r:embed="rId12"/>
          <a:stretch>
            <a:fillRect/>
          </a:stretch>
        </p:blipFill>
        <p:spPr>
          <a:xfrm>
            <a:off x="8763353" y="5158752"/>
            <a:ext cx="2566190" cy="1445988"/>
          </a:xfrm>
          <a:prstGeom prst="rect">
            <a:avLst/>
          </a:prstGeom>
        </p:spPr>
      </p:pic>
      <p:pic>
        <p:nvPicPr>
          <p:cNvPr id="31" name="Picture 30" descr="A swimming pool with a teepees in the background&#10;&#10;Description automatically generated">
            <a:extLst>
              <a:ext uri="{FF2B5EF4-FFF2-40B4-BE49-F238E27FC236}">
                <a16:creationId xmlns:a16="http://schemas.microsoft.com/office/drawing/2014/main" id="{0E4C3C7B-D242-A105-A9FE-D713CCC8EB4A}"/>
              </a:ext>
            </a:extLst>
          </p:cNvPr>
          <p:cNvPicPr>
            <a:picLocks noChangeAspect="1"/>
          </p:cNvPicPr>
          <p:nvPr/>
        </p:nvPicPr>
        <p:blipFill>
          <a:blip r:embed="rId13"/>
          <a:stretch>
            <a:fillRect/>
          </a:stretch>
        </p:blipFill>
        <p:spPr>
          <a:xfrm rot="20537376">
            <a:off x="-8099" y="198935"/>
            <a:ext cx="2165015" cy="1321420"/>
          </a:xfrm>
          <a:prstGeom prst="rect">
            <a:avLst/>
          </a:prstGeom>
        </p:spPr>
      </p:pic>
    </p:spTree>
    <p:extLst>
      <p:ext uri="{BB962C8B-B14F-4D97-AF65-F5344CB8AC3E}">
        <p14:creationId xmlns:p14="http://schemas.microsoft.com/office/powerpoint/2010/main" val="2367843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3A27-138A-434A-E3EB-9787F75D9180}"/>
              </a:ext>
            </a:extLst>
          </p:cNvPr>
          <p:cNvSpPr>
            <a:spLocks noGrp="1"/>
          </p:cNvSpPr>
          <p:nvPr>
            <p:ph type="title"/>
          </p:nvPr>
        </p:nvSpPr>
        <p:spPr/>
        <p:txBody>
          <a:bodyPr/>
          <a:lstStyle/>
          <a:p>
            <a:r>
              <a:rPr lang="en-US" b="1" dirty="0">
                <a:latin typeface="Times New Roman" panose="02020603050405020304" pitchFamily="18" charset="0"/>
                <a:ea typeface="Times New Roman" panose="02020603050405020304" pitchFamily="18" charset="0"/>
              </a:rPr>
              <a:t>Firsts in Wyoming</a:t>
            </a:r>
            <a:br>
              <a:rPr lang="en-US" dirty="0">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ED89B8A-B025-F202-578E-906C8B7E7291}"/>
              </a:ext>
            </a:extLst>
          </p:cNvPr>
          <p:cNvSpPr>
            <a:spLocks noGrp="1"/>
          </p:cNvSpPr>
          <p:nvPr>
            <p:ph idx="1"/>
          </p:nvPr>
        </p:nvSpPr>
        <p:spPr>
          <a:xfrm>
            <a:off x="470647" y="1398494"/>
            <a:ext cx="10483865" cy="4925187"/>
          </a:xfrm>
        </p:spPr>
        <p:txBody>
          <a:bodyPr>
            <a:normAutofit fontScale="85000" lnSpcReduction="10000"/>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Business West of the Missouri River:</a:t>
            </a:r>
            <a:r>
              <a:rPr lang="en-US" sz="1800" dirty="0">
                <a:effectLst/>
                <a:latin typeface="Times New Roman" panose="02020603050405020304" pitchFamily="18" charset="0"/>
                <a:ea typeface="Times New Roman" panose="02020603050405020304" pitchFamily="18" charset="0"/>
              </a:rPr>
              <a:t> In 1834, Fort William was erected at the confluence of the Laramie and North Platte Rivers by fur traders William Sublette and Robert Campbell. Thus, the first trading post west of the Missouri River was established.</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Women to Vote:</a:t>
            </a:r>
            <a:r>
              <a:rPr lang="en-US" sz="1800" dirty="0">
                <a:effectLst/>
                <a:latin typeface="Times New Roman" panose="02020603050405020304" pitchFamily="18" charset="0"/>
                <a:ea typeface="Times New Roman" panose="02020603050405020304" pitchFamily="18" charset="0"/>
              </a:rPr>
              <a:t> John A. Campbell, Wyoming’s first Territorial Governor, signed a bill December 10, 1869 making Wyoming the first state to grant women the right to vote.</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Woman Justice of the Peace:</a:t>
            </a:r>
            <a:r>
              <a:rPr lang="en-US" sz="1800" dirty="0">
                <a:effectLst/>
                <a:latin typeface="Times New Roman" panose="02020603050405020304" pitchFamily="18" charset="0"/>
                <a:ea typeface="Times New Roman" panose="02020603050405020304" pitchFamily="18" charset="0"/>
              </a:rPr>
              <a:t> Esther Hobart Morris was appointed February 17, 1870 in South Pass City.</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All Woman Jury:</a:t>
            </a:r>
            <a:r>
              <a:rPr lang="en-US" sz="1800" dirty="0">
                <a:effectLst/>
                <a:latin typeface="Times New Roman" panose="02020603050405020304" pitchFamily="18" charset="0"/>
                <a:ea typeface="Times New Roman" panose="02020603050405020304" pitchFamily="18" charset="0"/>
              </a:rPr>
              <a:t> The first all woman jury was sworn in March 7, 1870 in Laramie.</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Woman Bailiff:</a:t>
            </a:r>
            <a:r>
              <a:rPr lang="en-US" sz="1800" dirty="0">
                <a:effectLst/>
                <a:latin typeface="Times New Roman" panose="02020603050405020304" pitchFamily="18" charset="0"/>
                <a:ea typeface="Times New Roman" panose="02020603050405020304" pitchFamily="18" charset="0"/>
              </a:rPr>
              <a:t> In 1870, Mary Atkinson of Albany County was appointed the first woman bailiff in the world.</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National Park:</a:t>
            </a:r>
            <a:r>
              <a:rPr lang="en-US" sz="1800" dirty="0">
                <a:effectLst/>
                <a:latin typeface="Times New Roman" panose="02020603050405020304" pitchFamily="18" charset="0"/>
                <a:ea typeface="Times New Roman" panose="02020603050405020304" pitchFamily="18" charset="0"/>
              </a:rPr>
              <a:t> In 1872, Congress named Yellowstone National Park in northwestern Wyoming as the first national park in the world.</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State to Have a County Public Library System:</a:t>
            </a:r>
            <a:r>
              <a:rPr lang="en-US" sz="1800" dirty="0">
                <a:effectLst/>
                <a:latin typeface="Times New Roman" panose="02020603050405020304" pitchFamily="18" charset="0"/>
                <a:ea typeface="Times New Roman" panose="02020603050405020304" pitchFamily="18" charset="0"/>
              </a:rPr>
              <a:t> The Laramie County Public Library System was organized in August of 1886, and had a Carnegie Library building.</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National Forest:</a:t>
            </a:r>
            <a:r>
              <a:rPr lang="en-US" sz="1800" dirty="0">
                <a:effectLst/>
                <a:latin typeface="Times New Roman" panose="02020603050405020304" pitchFamily="18" charset="0"/>
                <a:ea typeface="Times New Roman" panose="02020603050405020304" pitchFamily="18" charset="0"/>
              </a:rPr>
              <a:t> By an Act signed by President Benjamin Harrison in 1891, Shoshone National Forest became the first national forest. Wyoming now has nine national forests.</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Ranger Station: </a:t>
            </a:r>
            <a:r>
              <a:rPr lang="en-US" sz="1800" dirty="0">
                <a:effectLst/>
                <a:latin typeface="Times New Roman" panose="02020603050405020304" pitchFamily="18" charset="0"/>
                <a:ea typeface="Times New Roman" panose="02020603050405020304" pitchFamily="18" charset="0"/>
              </a:rPr>
              <a:t>Wapiti Ranger Station was established in the Shoshone National Forest in 1891.</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Woman Statewide Elected Official:</a:t>
            </a:r>
            <a:r>
              <a:rPr lang="en-US" sz="1800" dirty="0">
                <a:effectLst/>
                <a:latin typeface="Times New Roman" panose="02020603050405020304" pitchFamily="18" charset="0"/>
                <a:ea typeface="Times New Roman" panose="02020603050405020304" pitchFamily="18" charset="0"/>
              </a:rPr>
              <a:t> Estelle Reel Meyer was elected as Superintendent of Public Instruction in 1894.</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National Monument:</a:t>
            </a:r>
            <a:r>
              <a:rPr lang="en-US" sz="1800" dirty="0">
                <a:effectLst/>
                <a:latin typeface="Times New Roman" panose="02020603050405020304" pitchFamily="18" charset="0"/>
                <a:ea typeface="Times New Roman" panose="02020603050405020304" pitchFamily="18" charset="0"/>
              </a:rPr>
              <a:t> Devils Tower in northeastern Wyoming was designated the first national monument by President Theodore Roosevelt in 1906.</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Town in America to be Governed Entirely by Women:</a:t>
            </a:r>
            <a:r>
              <a:rPr lang="en-US" sz="1800" dirty="0">
                <a:effectLst/>
                <a:latin typeface="Times New Roman" panose="02020603050405020304" pitchFamily="18" charset="0"/>
                <a:ea typeface="Times New Roman" panose="02020603050405020304" pitchFamily="18" charset="0"/>
              </a:rPr>
              <a:t> The city of Jackson, from 1920 to 1921, had a woman mayor, town council and town </a:t>
            </a:r>
            <a:r>
              <a:rPr lang="en-US" sz="1800" dirty="0" err="1">
                <a:effectLst/>
                <a:latin typeface="Times New Roman" panose="02020603050405020304" pitchFamily="18" charset="0"/>
                <a:ea typeface="Times New Roman" panose="02020603050405020304" pitchFamily="18" charset="0"/>
              </a:rPr>
              <a:t>marshall</a:t>
            </a:r>
            <a:r>
              <a:rPr lang="en-US" sz="1800" dirty="0">
                <a:effectLst/>
                <a:latin typeface="Times New Roman" panose="02020603050405020304" pitchFamily="18" charset="0"/>
                <a:ea typeface="Times New Roman" panose="02020603050405020304" pitchFamily="18" charset="0"/>
              </a:rPr>
              <a:t>. One of the councilwomen defeated her husband for her council seat.</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Artificially Lit Evening Football Game:</a:t>
            </a:r>
            <a:r>
              <a:rPr lang="en-US" sz="1800" dirty="0">
                <a:effectLst/>
                <a:latin typeface="Times New Roman" panose="02020603050405020304" pitchFamily="18" charset="0"/>
                <a:ea typeface="Times New Roman" panose="02020603050405020304" pitchFamily="18" charset="0"/>
              </a:rPr>
              <a:t> The first interscholastic football game to be played under artificial light took place in Midwest, Wyoming in 1925.</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Woman Governor in the U.S.:</a:t>
            </a:r>
            <a:r>
              <a:rPr lang="en-US" sz="1800" dirty="0">
                <a:effectLst/>
                <a:latin typeface="Times New Roman" panose="02020603050405020304" pitchFamily="18" charset="0"/>
                <a:ea typeface="Times New Roman" panose="02020603050405020304" pitchFamily="18" charset="0"/>
              </a:rPr>
              <a:t> Nellie </a:t>
            </a:r>
            <a:r>
              <a:rPr lang="en-US" sz="1800" dirty="0" err="1">
                <a:effectLst/>
                <a:latin typeface="Times New Roman" panose="02020603050405020304" pitchFamily="18" charset="0"/>
                <a:ea typeface="Times New Roman" panose="02020603050405020304" pitchFamily="18" charset="0"/>
              </a:rPr>
              <a:t>Tayloe</a:t>
            </a:r>
            <a:r>
              <a:rPr lang="en-US" sz="1800" dirty="0">
                <a:effectLst/>
                <a:latin typeface="Times New Roman" panose="02020603050405020304" pitchFamily="18" charset="0"/>
                <a:ea typeface="Times New Roman" panose="02020603050405020304" pitchFamily="18" charset="0"/>
              </a:rPr>
              <a:t> Ross was elected to complete the term of her husband who died in office. She served from 1925 to 1927. In 1933, President Franklin D. Roosevelt appointed her the first woman to head the U.S. Mint, a position she held until 1953.</a:t>
            </a:r>
          </a:p>
          <a:p>
            <a:endParaRPr lang="en-US" dirty="0"/>
          </a:p>
        </p:txBody>
      </p:sp>
      <p:pic>
        <p:nvPicPr>
          <p:cNvPr id="6" name="Picture 5" descr="A flag with a white buffalo on it&#10;&#10;Description automatically generated">
            <a:extLst>
              <a:ext uri="{FF2B5EF4-FFF2-40B4-BE49-F238E27FC236}">
                <a16:creationId xmlns:a16="http://schemas.microsoft.com/office/drawing/2014/main" id="{2902E4E6-E549-1C7B-C8F9-23DB74F79A58}"/>
              </a:ext>
            </a:extLst>
          </p:cNvPr>
          <p:cNvPicPr>
            <a:picLocks noChangeAspect="1"/>
          </p:cNvPicPr>
          <p:nvPr/>
        </p:nvPicPr>
        <p:blipFill>
          <a:blip r:embed="rId3"/>
          <a:stretch>
            <a:fillRect/>
          </a:stretch>
        </p:blipFill>
        <p:spPr>
          <a:xfrm>
            <a:off x="8525163" y="93827"/>
            <a:ext cx="1984391" cy="1299513"/>
          </a:xfrm>
          <a:prstGeom prst="rect">
            <a:avLst/>
          </a:prstGeom>
        </p:spPr>
      </p:pic>
    </p:spTree>
    <p:extLst>
      <p:ext uri="{BB962C8B-B14F-4D97-AF65-F5344CB8AC3E}">
        <p14:creationId xmlns:p14="http://schemas.microsoft.com/office/powerpoint/2010/main" val="2066750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art of animals&#10;&#10;Description automatically generated">
            <a:extLst>
              <a:ext uri="{FF2B5EF4-FFF2-40B4-BE49-F238E27FC236}">
                <a16:creationId xmlns:a16="http://schemas.microsoft.com/office/drawing/2014/main" id="{6FFACCEA-9D36-8B56-78F7-CEA6942341E5}"/>
              </a:ext>
            </a:extLst>
          </p:cNvPr>
          <p:cNvPicPr>
            <a:picLocks noChangeAspect="1"/>
          </p:cNvPicPr>
          <p:nvPr/>
        </p:nvPicPr>
        <p:blipFill>
          <a:blip r:embed="rId2"/>
          <a:stretch>
            <a:fillRect/>
          </a:stretch>
        </p:blipFill>
        <p:spPr>
          <a:xfrm>
            <a:off x="3053949" y="0"/>
            <a:ext cx="5011205" cy="6887128"/>
          </a:xfrm>
          <a:prstGeom prst="rect">
            <a:avLst/>
          </a:prstGeom>
        </p:spPr>
      </p:pic>
    </p:spTree>
    <p:extLst>
      <p:ext uri="{BB962C8B-B14F-4D97-AF65-F5344CB8AC3E}">
        <p14:creationId xmlns:p14="http://schemas.microsoft.com/office/powerpoint/2010/main" val="108976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4040-C6B1-A3C8-4FCA-B1C16A21B13F}"/>
              </a:ext>
            </a:extLst>
          </p:cNvPr>
          <p:cNvSpPr>
            <a:spLocks noGrp="1"/>
          </p:cNvSpPr>
          <p:nvPr>
            <p:ph type="title"/>
          </p:nvPr>
        </p:nvSpPr>
        <p:spPr>
          <a:xfrm>
            <a:off x="3502321" y="348827"/>
            <a:ext cx="4114461" cy="1325562"/>
          </a:xfrm>
        </p:spPr>
        <p:txBody>
          <a:bodyPr/>
          <a:lstStyle/>
          <a:p>
            <a:r>
              <a:rPr lang="en-US" dirty="0"/>
              <a:t>Questions????</a:t>
            </a:r>
          </a:p>
        </p:txBody>
      </p:sp>
      <p:sp>
        <p:nvSpPr>
          <p:cNvPr id="3" name="Content Placeholder 2">
            <a:extLst>
              <a:ext uri="{FF2B5EF4-FFF2-40B4-BE49-F238E27FC236}">
                <a16:creationId xmlns:a16="http://schemas.microsoft.com/office/drawing/2014/main" id="{9F49295A-542A-E83D-BAFE-CCDCF18AB8A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8201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81B7-F594-D82C-124A-5A83528415C1}"/>
              </a:ext>
            </a:extLst>
          </p:cNvPr>
          <p:cNvSpPr>
            <a:spLocks noGrp="1"/>
          </p:cNvSpPr>
          <p:nvPr>
            <p:ph type="title"/>
          </p:nvPr>
        </p:nvSpPr>
        <p:spPr/>
        <p:txBody>
          <a:bodyPr/>
          <a:lstStyle/>
          <a:p>
            <a:r>
              <a:rPr lang="en-US" dirty="0"/>
              <a:t>				Rock Springs</a:t>
            </a:r>
          </a:p>
        </p:txBody>
      </p:sp>
      <p:sp>
        <p:nvSpPr>
          <p:cNvPr id="3" name="Content Placeholder 2">
            <a:extLst>
              <a:ext uri="{FF2B5EF4-FFF2-40B4-BE49-F238E27FC236}">
                <a16:creationId xmlns:a16="http://schemas.microsoft.com/office/drawing/2014/main" id="{BFFA20C5-C76E-5AD5-B1F1-16889EDB2FD4}"/>
              </a:ext>
            </a:extLst>
          </p:cNvPr>
          <p:cNvSpPr>
            <a:spLocks noGrp="1"/>
          </p:cNvSpPr>
          <p:nvPr>
            <p:ph idx="1"/>
          </p:nvPr>
        </p:nvSpPr>
        <p:spPr>
          <a:xfrm>
            <a:off x="633799" y="3176227"/>
            <a:ext cx="8595360" cy="3843409"/>
          </a:xfrm>
        </p:spPr>
        <p:txBody>
          <a:bodyPr/>
          <a:lstStyle/>
          <a:p>
            <a:r>
              <a:rPr lang="en-US" sz="1600" dirty="0"/>
              <a:t>Located in Sweetwater County, is the 5</a:t>
            </a:r>
            <a:r>
              <a:rPr lang="en-US" sz="1600" baseline="30000" dirty="0"/>
              <a:t>th</a:t>
            </a:r>
            <a:r>
              <a:rPr lang="en-US" sz="1600" dirty="0"/>
              <a:t> largest populated city in Wyoming with 37,975 people</a:t>
            </a:r>
          </a:p>
          <a:p>
            <a:r>
              <a:rPr lang="en-US" sz="1600" kern="100" dirty="0">
                <a:effectLst/>
                <a:latin typeface="Aptos" panose="020B0004020202020204" pitchFamily="34" charset="0"/>
                <a:ea typeface="Aptos" panose="020B0004020202020204" pitchFamily="34" charset="0"/>
                <a:cs typeface="Times New Roman" panose="02020603050405020304" pitchFamily="18" charset="0"/>
              </a:rPr>
              <a:t>Rock Springs derives its name from a rock spring which flowed in the Number 6 district in the northern part of town. An erroneous story had indicated that the spring was found by a lost Pony Express rider, but the spring station was known to Jim Bridger, a famous Mountain Man tha</a:t>
            </a:r>
            <a:r>
              <a:rPr lang="en-US" sz="1600" kern="100" dirty="0">
                <a:latin typeface="Aptos" panose="020B0004020202020204" pitchFamily="34" charset="0"/>
                <a:ea typeface="Aptos" panose="020B0004020202020204" pitchFamily="34" charset="0"/>
                <a:cs typeface="Times New Roman" panose="02020603050405020304" pitchFamily="18" charset="0"/>
              </a:rPr>
              <a:t>t settled at trading post now known as Ft. Bridger</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before 1860.  The spring disappeared when the coal mine operations interrupted the underground flow. Later an 'S' was added to the name making it "Rock Springs".</a:t>
            </a:r>
          </a:p>
          <a:p>
            <a:r>
              <a:rPr lang="en-US" sz="1600" kern="100" dirty="0">
                <a:latin typeface="Aptos" panose="020B0004020202020204" pitchFamily="34" charset="0"/>
                <a:ea typeface="Aptos" panose="020B0004020202020204" pitchFamily="34" charset="0"/>
                <a:cs typeface="Times New Roman" panose="02020603050405020304" pitchFamily="18" charset="0"/>
              </a:rPr>
              <a:t>Trails that went through Rock Springs: Oregon Trail, Pony Express and the Overland Trail </a:t>
            </a:r>
          </a:p>
          <a:p>
            <a:r>
              <a:rPr lang="en-US" sz="1600" dirty="0"/>
              <a:t>Rock Springs is known for their iconic </a:t>
            </a:r>
            <a:r>
              <a:rPr lang="en-US" sz="1600" b="1" dirty="0"/>
              <a:t>Flaming Gorge National Recreation Area, </a:t>
            </a:r>
            <a:r>
              <a:rPr lang="en-US" sz="1600" dirty="0"/>
              <a:t> the fascinating Natural History Museum, there's definitely something for everyone in this Wyoming city.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p:txBody>
      </p:sp>
      <p:pic>
        <p:nvPicPr>
          <p:cNvPr id="5" name="Picture 4" descr="A sign over a road&#10;&#10;Description automatically generated">
            <a:extLst>
              <a:ext uri="{FF2B5EF4-FFF2-40B4-BE49-F238E27FC236}">
                <a16:creationId xmlns:a16="http://schemas.microsoft.com/office/drawing/2014/main" id="{9BAA37BF-013B-C95B-3179-A3DB423DE446}"/>
              </a:ext>
            </a:extLst>
          </p:cNvPr>
          <p:cNvPicPr>
            <a:picLocks noChangeAspect="1"/>
          </p:cNvPicPr>
          <p:nvPr/>
        </p:nvPicPr>
        <p:blipFill>
          <a:blip r:embed="rId2"/>
          <a:stretch>
            <a:fillRect/>
          </a:stretch>
        </p:blipFill>
        <p:spPr>
          <a:xfrm>
            <a:off x="384417" y="0"/>
            <a:ext cx="3864310" cy="2894502"/>
          </a:xfrm>
          <a:prstGeom prst="rect">
            <a:avLst/>
          </a:prstGeom>
        </p:spPr>
      </p:pic>
    </p:spTree>
    <p:extLst>
      <p:ext uri="{BB962C8B-B14F-4D97-AF65-F5344CB8AC3E}">
        <p14:creationId xmlns:p14="http://schemas.microsoft.com/office/powerpoint/2010/main" val="32428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21A9-370E-35E3-0630-ED5E2230FF8B}"/>
              </a:ext>
            </a:extLst>
          </p:cNvPr>
          <p:cNvSpPr>
            <a:spLocks noGrp="1"/>
          </p:cNvSpPr>
          <p:nvPr>
            <p:ph type="title"/>
          </p:nvPr>
        </p:nvSpPr>
        <p:spPr>
          <a:xfrm>
            <a:off x="3787648" y="354215"/>
            <a:ext cx="3543808" cy="779549"/>
          </a:xfrm>
        </p:spPr>
        <p:txBody>
          <a:bodyPr>
            <a:normAutofit/>
          </a:bodyPr>
          <a:lstStyle/>
          <a:p>
            <a:pPr marL="0" marR="0">
              <a:lnSpc>
                <a:spcPct val="107000"/>
              </a:lnSpc>
              <a:spcBef>
                <a:spcPts val="0"/>
              </a:spcBef>
              <a:spcAft>
                <a:spcPts val="800"/>
              </a:spcAft>
            </a:pPr>
            <a:r>
              <a:rPr lang="en-US" kern="100" dirty="0">
                <a:latin typeface="Aptos" panose="020B0004020202020204" pitchFamily="34" charset="0"/>
                <a:cs typeface="Times New Roman" panose="02020603050405020304" pitchFamily="18" charset="0"/>
              </a:rPr>
              <a:t>Trona</a:t>
            </a:r>
            <a:r>
              <a:rPr lang="en-US" sz="4400" kern="100" dirty="0">
                <a:effectLst/>
                <a:latin typeface="Aptos" panose="020B0004020202020204" pitchFamily="34" charset="0"/>
                <a:ea typeface="Aptos" panose="020B0004020202020204" pitchFamily="34" charset="0"/>
                <a:cs typeface="Times New Roman" panose="02020603050405020304" pitchFamily="18" charset="0"/>
              </a:rPr>
              <a:t> Mining</a:t>
            </a:r>
            <a:endParaRPr lang="en-US" dirty="0"/>
          </a:p>
        </p:txBody>
      </p:sp>
      <p:sp>
        <p:nvSpPr>
          <p:cNvPr id="5" name="Content Placeholder 4">
            <a:extLst>
              <a:ext uri="{FF2B5EF4-FFF2-40B4-BE49-F238E27FC236}">
                <a16:creationId xmlns:a16="http://schemas.microsoft.com/office/drawing/2014/main" id="{5E09DCA2-A80B-DA74-9E9F-64D112AEAB5C}"/>
              </a:ext>
            </a:extLst>
          </p:cNvPr>
          <p:cNvSpPr>
            <a:spLocks noGrp="1"/>
          </p:cNvSpPr>
          <p:nvPr>
            <p:ph idx="1"/>
          </p:nvPr>
        </p:nvSpPr>
        <p:spPr>
          <a:xfrm>
            <a:off x="1261872" y="1244600"/>
            <a:ext cx="8595360" cy="2283691"/>
          </a:xfrm>
        </p:spPr>
        <p:txBody>
          <a:bodyPr>
            <a:normAutofit lnSpcReduction="10000"/>
          </a:bodyPr>
          <a:lstStyle/>
          <a:p>
            <a:pPr eaLnBrk="1" hangingPunct="1">
              <a:defRPr/>
            </a:pPr>
            <a:r>
              <a:rPr lang="en-US" altLang="en-US" sz="1800" kern="0" dirty="0">
                <a:solidFill>
                  <a:srgbClr val="000000"/>
                </a:solidFill>
                <a:latin typeface="Arial"/>
              </a:rPr>
              <a:t>Trona (mineral that contains sodium sesquicarbonate) is a relatively rare sodium-rich mineral found in the United States, Africa, China, Turkey, and Mexico.</a:t>
            </a:r>
          </a:p>
          <a:p>
            <a:pPr>
              <a:defRPr/>
            </a:pPr>
            <a:r>
              <a:rPr lang="en-US" kern="0" dirty="0">
                <a:solidFill>
                  <a:srgbClr val="000000"/>
                </a:solidFill>
                <a:latin typeface="Arial"/>
              </a:rPr>
              <a:t>1770’s  Synthetic - LeBlanc process – Salt, Sulfuric Acid &amp; Limestone    </a:t>
            </a:r>
          </a:p>
          <a:p>
            <a:pPr>
              <a:defRPr/>
            </a:pPr>
            <a:r>
              <a:rPr lang="en-US" kern="0" dirty="0">
                <a:solidFill>
                  <a:srgbClr val="000000"/>
                </a:solidFill>
                <a:latin typeface="Arial"/>
              </a:rPr>
              <a:t>1938: Trona discovered in Green River basin while drilling for oil &amp; gas</a:t>
            </a:r>
          </a:p>
          <a:p>
            <a:pPr>
              <a:defRPr/>
            </a:pPr>
            <a:r>
              <a:rPr lang="en-US" altLang="en-US" sz="1800" kern="0" dirty="0">
                <a:solidFill>
                  <a:srgbClr val="000000"/>
                </a:solidFill>
                <a:latin typeface="Arial"/>
              </a:rPr>
              <a:t>1949: Natural method first produced in 1948</a:t>
            </a:r>
          </a:p>
          <a:p>
            <a:endParaRPr lang="en-US" dirty="0"/>
          </a:p>
        </p:txBody>
      </p:sp>
      <p:pic>
        <p:nvPicPr>
          <p:cNvPr id="3" name="Picture 2" descr="H:\My Documents\My Pictures\trona.jpg">
            <a:extLst>
              <a:ext uri="{FF2B5EF4-FFF2-40B4-BE49-F238E27FC236}">
                <a16:creationId xmlns:a16="http://schemas.microsoft.com/office/drawing/2014/main" id="{476F3E63-29C5-D0DF-D1A8-0799D3847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96" r="-21063"/>
          <a:stretch/>
        </p:blipFill>
        <p:spPr bwMode="auto">
          <a:xfrm>
            <a:off x="1261871" y="3639127"/>
            <a:ext cx="4793165" cy="2578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Ore-CalFeed-Pc">
            <a:extLst>
              <a:ext uri="{FF2B5EF4-FFF2-40B4-BE49-F238E27FC236}">
                <a16:creationId xmlns:a16="http://schemas.microsoft.com/office/drawing/2014/main" id="{475BEC3C-2044-D87C-C86F-F3D7FEC6F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537" y="3639127"/>
            <a:ext cx="3434368" cy="257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0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35320AEF-9165-1B9D-4F2B-6C0D336412AA}"/>
              </a:ext>
            </a:extLst>
          </p:cNvPr>
          <p:cNvPicPr>
            <a:picLocks noGrp="1" noChangeAspect="1"/>
          </p:cNvPicPr>
          <p:nvPr>
            <p:ph idx="1"/>
          </p:nvPr>
        </p:nvPicPr>
        <p:blipFill>
          <a:blip r:embed="rId2"/>
          <a:stretch>
            <a:fillRect/>
          </a:stretch>
        </p:blipFill>
        <p:spPr>
          <a:xfrm>
            <a:off x="1800456" y="526473"/>
            <a:ext cx="8968609" cy="6009033"/>
          </a:xfrm>
          <a:prstGeom prst="rect">
            <a:avLst/>
          </a:prstGeom>
        </p:spPr>
      </p:pic>
    </p:spTree>
    <p:extLst>
      <p:ext uri="{BB962C8B-B14F-4D97-AF65-F5344CB8AC3E}">
        <p14:creationId xmlns:p14="http://schemas.microsoft.com/office/powerpoint/2010/main" val="1935996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71081-E4E5-4AFC-95FF-B2B0962E512F}"/>
              </a:ext>
            </a:extLst>
          </p:cNvPr>
          <p:cNvPicPr>
            <a:picLocks noChangeAspect="1"/>
          </p:cNvPicPr>
          <p:nvPr/>
        </p:nvPicPr>
        <p:blipFill>
          <a:blip r:embed="rId2"/>
          <a:stretch>
            <a:fillRect/>
          </a:stretch>
        </p:blipFill>
        <p:spPr>
          <a:xfrm>
            <a:off x="1854199" y="272461"/>
            <a:ext cx="7699111" cy="6313077"/>
          </a:xfrm>
          <a:prstGeom prst="rect">
            <a:avLst/>
          </a:prstGeom>
        </p:spPr>
      </p:pic>
    </p:spTree>
    <p:extLst>
      <p:ext uri="{BB962C8B-B14F-4D97-AF65-F5344CB8AC3E}">
        <p14:creationId xmlns:p14="http://schemas.microsoft.com/office/powerpoint/2010/main" val="533654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4F22-25BD-4B63-931D-583DE9A4E17D}"/>
              </a:ext>
            </a:extLst>
          </p:cNvPr>
          <p:cNvSpPr>
            <a:spLocks noGrp="1"/>
          </p:cNvSpPr>
          <p:nvPr>
            <p:ph type="title"/>
          </p:nvPr>
        </p:nvSpPr>
        <p:spPr>
          <a:xfrm>
            <a:off x="1691081" y="0"/>
            <a:ext cx="9692640" cy="1325562"/>
          </a:xfrm>
        </p:spPr>
        <p:txBody>
          <a:bodyPr/>
          <a:lstStyle/>
          <a:p>
            <a:pPr algn="ctr"/>
            <a:r>
              <a:rPr lang="en-US" dirty="0"/>
              <a:t>Flaming Gorge National Recreation Area</a:t>
            </a:r>
          </a:p>
        </p:txBody>
      </p:sp>
      <p:pic>
        <p:nvPicPr>
          <p:cNvPr id="7" name="Content Placeholder 6" descr="A lake with a rocky mountain&#10;&#10;Description automatically generated with medium confidence">
            <a:extLst>
              <a:ext uri="{FF2B5EF4-FFF2-40B4-BE49-F238E27FC236}">
                <a16:creationId xmlns:a16="http://schemas.microsoft.com/office/drawing/2014/main" id="{34D0EB5B-773E-42E5-5D5D-ADFD483E4465}"/>
              </a:ext>
            </a:extLst>
          </p:cNvPr>
          <p:cNvPicPr>
            <a:picLocks noGrp="1" noChangeAspect="1"/>
          </p:cNvPicPr>
          <p:nvPr>
            <p:ph idx="1"/>
          </p:nvPr>
        </p:nvPicPr>
        <p:blipFill>
          <a:blip r:embed="rId3">
            <a:alphaModFix amt="81000"/>
          </a:blip>
          <a:stretch>
            <a:fillRect/>
          </a:stretch>
        </p:blipFill>
        <p:spPr>
          <a:xfrm>
            <a:off x="1691081" y="1321345"/>
            <a:ext cx="8442885" cy="5415639"/>
          </a:xfrm>
        </p:spPr>
      </p:pic>
      <p:sp>
        <p:nvSpPr>
          <p:cNvPr id="5" name="TextBox 4">
            <a:extLst>
              <a:ext uri="{FF2B5EF4-FFF2-40B4-BE49-F238E27FC236}">
                <a16:creationId xmlns:a16="http://schemas.microsoft.com/office/drawing/2014/main" id="{4691F937-88BA-51FB-DB08-A3F47509D507}"/>
              </a:ext>
            </a:extLst>
          </p:cNvPr>
          <p:cNvSpPr txBox="1"/>
          <p:nvPr/>
        </p:nvSpPr>
        <p:spPr>
          <a:xfrm>
            <a:off x="1691081" y="1466566"/>
            <a:ext cx="8255352" cy="646331"/>
          </a:xfrm>
          <a:prstGeom prst="rect">
            <a:avLst/>
          </a:prstGeom>
          <a:noFill/>
        </p:spPr>
        <p:txBody>
          <a:bodyPr wrap="square">
            <a:spAutoFit/>
          </a:bodyPr>
          <a:lstStyle/>
          <a:p>
            <a:pPr marL="285750" indent="-285750">
              <a:buFont typeface="Arial" panose="020B0604020202020204" pitchFamily="34" charset="0"/>
              <a:buChar char="•"/>
            </a:pPr>
            <a:r>
              <a:rPr lang="en-US" dirty="0"/>
              <a:t>Rock Springs is known for their iconic </a:t>
            </a:r>
            <a:r>
              <a:rPr lang="en-US" b="1" dirty="0"/>
              <a:t>Flaming Gorge National Recreation Area</a:t>
            </a:r>
            <a:r>
              <a:rPr lang="en-US" dirty="0"/>
              <a:t> </a:t>
            </a:r>
          </a:p>
        </p:txBody>
      </p:sp>
      <p:sp>
        <p:nvSpPr>
          <p:cNvPr id="8" name="TextBox 7">
            <a:extLst>
              <a:ext uri="{FF2B5EF4-FFF2-40B4-BE49-F238E27FC236}">
                <a16:creationId xmlns:a16="http://schemas.microsoft.com/office/drawing/2014/main" id="{8EA41843-FD7B-0AA1-6C2E-93ACD5B6977A}"/>
              </a:ext>
            </a:extLst>
          </p:cNvPr>
          <p:cNvSpPr txBox="1"/>
          <p:nvPr/>
        </p:nvSpPr>
        <p:spPr>
          <a:xfrm>
            <a:off x="1901371" y="5225143"/>
            <a:ext cx="7939315" cy="1015663"/>
          </a:xfrm>
          <a:prstGeom prst="rect">
            <a:avLst/>
          </a:prstGeom>
          <a:noFill/>
        </p:spPr>
        <p:txBody>
          <a:bodyPr wrap="square" rtlCol="0">
            <a:spAutoFit/>
          </a:bodyPr>
          <a:lstStyle/>
          <a:p>
            <a:r>
              <a:rPr lang="en-US" sz="2000" b="1" dirty="0"/>
              <a:t>From I-80 in southern Wyoming, take exit 99 in Rock Springs and head south on highway 191. Or you can travel south of Green River on Hwy 530.</a:t>
            </a:r>
          </a:p>
        </p:txBody>
      </p:sp>
      <p:sp>
        <p:nvSpPr>
          <p:cNvPr id="9" name="TextBox 8">
            <a:extLst>
              <a:ext uri="{FF2B5EF4-FFF2-40B4-BE49-F238E27FC236}">
                <a16:creationId xmlns:a16="http://schemas.microsoft.com/office/drawing/2014/main" id="{702FE990-A948-DCAE-7327-0A4ED6B98431}"/>
              </a:ext>
            </a:extLst>
          </p:cNvPr>
          <p:cNvSpPr txBox="1"/>
          <p:nvPr/>
        </p:nvSpPr>
        <p:spPr>
          <a:xfrm>
            <a:off x="1901371" y="2307771"/>
            <a:ext cx="8045062" cy="1600438"/>
          </a:xfrm>
          <a:prstGeom prst="rect">
            <a:avLst/>
          </a:prstGeom>
          <a:noFill/>
        </p:spPr>
        <p:txBody>
          <a:bodyPr wrap="square" rtlCol="0">
            <a:spAutoFit/>
          </a:bodyPr>
          <a:lstStyle/>
          <a:p>
            <a:r>
              <a:rPr lang="en-US" sz="2000" b="1" dirty="0"/>
              <a:t>Fishing along the shoreline, Boating and jet skiing across expansive waters, hiking and Mountain biking to incredible vistas, horseback riding through breathtaking scenery, camping, taking an educational tour,</a:t>
            </a:r>
          </a:p>
          <a:p>
            <a:endParaRPr lang="en-US" dirty="0"/>
          </a:p>
        </p:txBody>
      </p:sp>
    </p:spTree>
    <p:extLst>
      <p:ext uri="{BB962C8B-B14F-4D97-AF65-F5344CB8AC3E}">
        <p14:creationId xmlns:p14="http://schemas.microsoft.com/office/powerpoint/2010/main" val="373232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67D0-7F70-379A-56B7-CBD159E41D4C}"/>
              </a:ext>
            </a:extLst>
          </p:cNvPr>
          <p:cNvSpPr>
            <a:spLocks noGrp="1"/>
          </p:cNvSpPr>
          <p:nvPr>
            <p:ph type="title"/>
          </p:nvPr>
        </p:nvSpPr>
        <p:spPr>
          <a:xfrm>
            <a:off x="2296345" y="301105"/>
            <a:ext cx="6718346" cy="668713"/>
          </a:xfrm>
        </p:spPr>
        <p:txBody>
          <a:bodyPr>
            <a:normAutofit fontScale="90000"/>
          </a:bodyPr>
          <a:lstStyle/>
          <a:p>
            <a:r>
              <a:rPr lang="en-US" b="1" dirty="0"/>
              <a:t>Wild Horse Scenic Loop</a:t>
            </a:r>
            <a:endParaRPr lang="en-US" dirty="0"/>
          </a:p>
        </p:txBody>
      </p:sp>
      <p:pic>
        <p:nvPicPr>
          <p:cNvPr id="5" name="Picture 4" descr="A landscape with hills and mountains&#10;&#10;Description automatically generated with medium confidence">
            <a:extLst>
              <a:ext uri="{FF2B5EF4-FFF2-40B4-BE49-F238E27FC236}">
                <a16:creationId xmlns:a16="http://schemas.microsoft.com/office/drawing/2014/main" id="{2575A6CB-FC37-933F-C68A-CC4FDED60CF0}"/>
              </a:ext>
            </a:extLst>
          </p:cNvPr>
          <p:cNvPicPr>
            <a:picLocks noChangeAspect="1"/>
          </p:cNvPicPr>
          <p:nvPr/>
        </p:nvPicPr>
        <p:blipFill>
          <a:blip r:embed="rId2"/>
          <a:stretch>
            <a:fillRect/>
          </a:stretch>
        </p:blipFill>
        <p:spPr>
          <a:xfrm>
            <a:off x="1450109" y="990600"/>
            <a:ext cx="8118764" cy="4566805"/>
          </a:xfrm>
          <a:prstGeom prst="rect">
            <a:avLst/>
          </a:prstGeom>
        </p:spPr>
      </p:pic>
      <p:sp>
        <p:nvSpPr>
          <p:cNvPr id="8" name="TextBox 7">
            <a:extLst>
              <a:ext uri="{FF2B5EF4-FFF2-40B4-BE49-F238E27FC236}">
                <a16:creationId xmlns:a16="http://schemas.microsoft.com/office/drawing/2014/main" id="{986E0DEC-3F5C-8FB1-8A15-203DA16C05E3}"/>
              </a:ext>
            </a:extLst>
          </p:cNvPr>
          <p:cNvSpPr txBox="1"/>
          <p:nvPr/>
        </p:nvSpPr>
        <p:spPr>
          <a:xfrm>
            <a:off x="822036" y="5757507"/>
            <a:ext cx="10123055" cy="923330"/>
          </a:xfrm>
          <a:prstGeom prst="rect">
            <a:avLst/>
          </a:prstGeom>
          <a:noFill/>
        </p:spPr>
        <p:txBody>
          <a:bodyPr wrap="square" rtlCol="0">
            <a:sp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24-mile self-guided Pilot Butte Wild Horse Scenic Tour can begin in either Green River or Rock Springs. Travelers should plan on approximately 1.5 hours to complete the tour, most of which is on a gravel road.</a:t>
            </a:r>
            <a:endParaRPr lang="en-US" dirty="0"/>
          </a:p>
        </p:txBody>
      </p:sp>
    </p:spTree>
    <p:extLst>
      <p:ext uri="{BB962C8B-B14F-4D97-AF65-F5344CB8AC3E}">
        <p14:creationId xmlns:p14="http://schemas.microsoft.com/office/powerpoint/2010/main" val="4115763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534DCC-4586-582A-1EDF-1F897B556598}"/>
              </a:ext>
            </a:extLst>
          </p:cNvPr>
          <p:cNvSpPr txBox="1"/>
          <p:nvPr/>
        </p:nvSpPr>
        <p:spPr>
          <a:xfrm>
            <a:off x="230365" y="969818"/>
            <a:ext cx="10744199" cy="5823967"/>
          </a:xfrm>
          <a:prstGeom prst="rect">
            <a:avLst/>
          </a:prstGeom>
          <a:noFill/>
        </p:spPr>
        <p:txBody>
          <a:bodyPr wrap="square" rtlCol="0">
            <a:sp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Watch for wild horses between Rock Springs and 14-Mile Hill, and all the way across the top of White Mountain. Although this is a relatively dry area with sparse vegetation, it is also home to a variety of wild animals, including pronghorn, elk, deer, rabbits, coyotes, hawks, eagles and sage-grouse, among others. Wildlife viewing is best in the early morning and late afternoon hours.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majority of wild horses in Wyoming are located in the southwestern part of the state. The appropriate management level for wild horses in Wyoming is approximately 2,490 to 3,725 horses. Approximately 1,100 to 1,600 wild horses can be found on the public lands managed by the Rock Springs Field Office. This is a fee-free area. Sites are ADA accessible</a:t>
            </a:r>
          </a:p>
          <a:p>
            <a:pPr>
              <a:lnSpc>
                <a:spcPct val="107000"/>
              </a:lnSpc>
              <a:spcAft>
                <a:spcPts val="800"/>
              </a:spcAft>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https://www.blm.gov/visit/pilot-butte-wild-horse-scenic-tour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Directions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*From Rock Springs: Take exit 104 off of I-80 and travel north on Elk Street/Highway 191 approximately 14 miles to County Road 4-14 (Fourteen-Mile Road). Turn left onto 4-14 and travel 2.5 miles, then turn left onto County Road 4-53. Follow 4-53 south for 21.5 miles to Green River. </a:t>
            </a:r>
          </a:p>
          <a:p>
            <a:pPr marL="0" marR="0">
              <a:lnSpc>
                <a:spcPct val="107000"/>
              </a:lnSpc>
              <a:spcBef>
                <a:spcPts val="0"/>
              </a:spcBef>
              <a:spcAft>
                <a:spcPts val="0"/>
              </a:spcAft>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From Green River: Exit I-80 to Flaming Gorge Way. Turn north onto Wild Horse Canyon Road. - </a:t>
            </a:r>
            <a:r>
              <a:rPr lang="en-US" dirty="0"/>
              <a:t>put </a:t>
            </a:r>
            <a:r>
              <a:rPr lang="en-US" b="1" dirty="0"/>
              <a:t>Hampton Inn &amp; Suites Green River </a:t>
            </a:r>
            <a:r>
              <a:rPr lang="en-US" dirty="0"/>
              <a:t>in your map program and do the loop from Green River to Rock Springs. I recommend doing it this direction.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26C90B44-2D6C-9C02-D58A-C63FA58CEC9C}"/>
              </a:ext>
            </a:extLst>
          </p:cNvPr>
          <p:cNvSpPr txBox="1">
            <a:spLocks/>
          </p:cNvSpPr>
          <p:nvPr/>
        </p:nvSpPr>
        <p:spPr>
          <a:xfrm>
            <a:off x="2296345" y="301105"/>
            <a:ext cx="6718346" cy="668713"/>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b="1"/>
              <a:t>Wild Horse Scenic Loop</a:t>
            </a:r>
            <a:endParaRPr lang="en-US" dirty="0"/>
          </a:p>
        </p:txBody>
      </p:sp>
    </p:spTree>
    <p:extLst>
      <p:ext uri="{BB962C8B-B14F-4D97-AF65-F5344CB8AC3E}">
        <p14:creationId xmlns:p14="http://schemas.microsoft.com/office/powerpoint/2010/main" val="1611902056"/>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TM03457515[[fn=View]]</Template>
  <TotalTime>8657</TotalTime>
  <Words>3175</Words>
  <Application>Microsoft Office PowerPoint</Application>
  <PresentationFormat>Widescreen</PresentationFormat>
  <Paragraphs>172</Paragraphs>
  <Slides>27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Arial</vt:lpstr>
      <vt:lpstr>Calibri</vt:lpstr>
      <vt:lpstr>Century Schoolbook</vt:lpstr>
      <vt:lpstr>Symbol</vt:lpstr>
      <vt:lpstr>Times New Roman</vt:lpstr>
      <vt:lpstr>Wingdings 2</vt:lpstr>
      <vt:lpstr>View</vt:lpstr>
      <vt:lpstr>Adventures Around Rock Springs and Green River </vt:lpstr>
      <vt:lpstr>About US</vt:lpstr>
      <vt:lpstr>    Rock Springs</vt:lpstr>
      <vt:lpstr>Trona Mining</vt:lpstr>
      <vt:lpstr>PowerPoint Presentation</vt:lpstr>
      <vt:lpstr>PowerPoint Presentation</vt:lpstr>
      <vt:lpstr>Flaming Gorge National Recreation Area</vt:lpstr>
      <vt:lpstr>Wild Horse Scenic Loop</vt:lpstr>
      <vt:lpstr>PowerPoint Presentation</vt:lpstr>
      <vt:lpstr>Dinosaur Surprise!</vt:lpstr>
      <vt:lpstr>White Mountain Petroglyphs </vt:lpstr>
      <vt:lpstr>Surf the Killpecker Sand Dunes </vt:lpstr>
      <vt:lpstr>Expedition Island in Green River</vt:lpstr>
      <vt:lpstr>Green River Pathway System</vt:lpstr>
      <vt:lpstr>J. C. Penny’s </vt:lpstr>
      <vt:lpstr>Seedskadee National Wildlife Refuge </vt:lpstr>
      <vt:lpstr>Local Area Business</vt:lpstr>
      <vt:lpstr>Local Area Business</vt:lpstr>
      <vt:lpstr>Local Area Business</vt:lpstr>
      <vt:lpstr>Murals in Downtown Rock Springs </vt:lpstr>
      <vt:lpstr>Information on Wyoming</vt:lpstr>
      <vt:lpstr> Wyoming’s Bucking Horse and Rider</vt:lpstr>
      <vt:lpstr>             Wyoming National Parks &amp;                   National Monuments:</vt:lpstr>
      <vt:lpstr>Wyoming Economy</vt:lpstr>
      <vt:lpstr>Firsts in Wyoming </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Paula Taylor</dc:creator>
  <cp:lastModifiedBy>Jim Taylor</cp:lastModifiedBy>
  <cp:revision>25</cp:revision>
  <dcterms:created xsi:type="dcterms:W3CDTF">2024-06-01T14:52:28Z</dcterms:created>
  <dcterms:modified xsi:type="dcterms:W3CDTF">2024-06-19T20:36:16Z</dcterms:modified>
</cp:coreProperties>
</file>